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0" r:id="rId2"/>
    <p:sldId id="266" r:id="rId3"/>
    <p:sldId id="265" r:id="rId4"/>
    <p:sldId id="267" r:id="rId5"/>
    <p:sldId id="268" r:id="rId6"/>
    <p:sldId id="269" r:id="rId7"/>
    <p:sldId id="271" r:id="rId8"/>
    <p:sldId id="272" r:id="rId9"/>
    <p:sldId id="258" r:id="rId10"/>
    <p:sldId id="264" r:id="rId11"/>
    <p:sldId id="262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2A580-64C4-4717-B1CA-C837AAD8BC99}" v="485" dt="2023-09-15T10:21:09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638" autoAdjust="0"/>
  </p:normalViewPr>
  <p:slideViewPr>
    <p:cSldViewPr snapToGrid="0">
      <p:cViewPr varScale="1">
        <p:scale>
          <a:sx n="106" d="100"/>
          <a:sy n="106" d="100"/>
        </p:scale>
        <p:origin x="79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0E1682-988A-4C86-ADAA-221B3276FE0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175C1304-A732-4339-9EFB-22B7600CDBDF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B5FB334A-FF34-434E-974E-6A04BE0203F7}" type="parTrans" cxnId="{2253F991-D7CA-4963-AF37-22E6DC806FCD}">
      <dgm:prSet/>
      <dgm:spPr/>
      <dgm:t>
        <a:bodyPr/>
        <a:lstStyle/>
        <a:p>
          <a:endParaRPr lang="en-US"/>
        </a:p>
      </dgm:t>
    </dgm:pt>
    <dgm:pt modelId="{4E226579-8830-4843-80AD-098BAF417A13}" type="sibTrans" cxnId="{2253F991-D7CA-4963-AF37-22E6DC806FCD}">
      <dgm:prSet/>
      <dgm:spPr/>
      <dgm:t>
        <a:bodyPr/>
        <a:lstStyle/>
        <a:p>
          <a:endParaRPr lang="en-US"/>
        </a:p>
      </dgm:t>
    </dgm:pt>
    <dgm:pt modelId="{AC1F1A72-3BC2-4B39-852C-E3F5785D2D87}">
      <dgm:prSet/>
      <dgm:spPr/>
      <dgm:t>
        <a:bodyPr/>
        <a:lstStyle/>
        <a:p>
          <a:r>
            <a:rPr lang="en-US" dirty="0"/>
            <a:t>3</a:t>
          </a:r>
        </a:p>
      </dgm:t>
    </dgm:pt>
    <dgm:pt modelId="{FAA10D57-DAFE-47B9-BAB8-47899EDFDC30}" type="parTrans" cxnId="{3040715A-BFB1-4F77-AE2B-186D8DED72B4}">
      <dgm:prSet/>
      <dgm:spPr/>
      <dgm:t>
        <a:bodyPr/>
        <a:lstStyle/>
        <a:p>
          <a:endParaRPr lang="en-US"/>
        </a:p>
      </dgm:t>
    </dgm:pt>
    <dgm:pt modelId="{2B9A5BBB-1C73-4CEF-A6F4-D66BF1C8B812}" type="sibTrans" cxnId="{3040715A-BFB1-4F77-AE2B-186D8DED72B4}">
      <dgm:prSet/>
      <dgm:spPr/>
      <dgm:t>
        <a:bodyPr/>
        <a:lstStyle/>
        <a:p>
          <a:endParaRPr lang="en-US"/>
        </a:p>
      </dgm:t>
    </dgm:pt>
    <dgm:pt modelId="{5788703F-68D1-49A1-B41C-017ABFA9C397}">
      <dgm:prSet phldrT="[Text]" custT="1"/>
      <dgm:spPr/>
      <dgm:t>
        <a:bodyPr/>
        <a:lstStyle/>
        <a:p>
          <a:r>
            <a:rPr lang="en-US" sz="2000" dirty="0"/>
            <a:t>Define ranges of variability/parameter values</a:t>
          </a:r>
        </a:p>
      </dgm:t>
    </dgm:pt>
    <dgm:pt modelId="{1C365AF0-A6C0-4DE9-86BA-EC31552C8288}" type="parTrans" cxnId="{A1546E92-F6C0-4F43-8676-25755CE9C86A}">
      <dgm:prSet/>
      <dgm:spPr/>
      <dgm:t>
        <a:bodyPr/>
        <a:lstStyle/>
        <a:p>
          <a:endParaRPr lang="en-US"/>
        </a:p>
      </dgm:t>
    </dgm:pt>
    <dgm:pt modelId="{A3588430-2A5A-49FA-82CE-D5597225B032}" type="sibTrans" cxnId="{A1546E92-F6C0-4F43-8676-25755CE9C86A}">
      <dgm:prSet/>
      <dgm:spPr/>
      <dgm:t>
        <a:bodyPr/>
        <a:lstStyle/>
        <a:p>
          <a:endParaRPr lang="en-US"/>
        </a:p>
      </dgm:t>
    </dgm:pt>
    <dgm:pt modelId="{A1ADF229-A903-408F-9F9F-66BBE921A3E3}">
      <dgm:prSet/>
      <dgm:spPr/>
      <dgm:t>
        <a:bodyPr/>
        <a:lstStyle/>
        <a:p>
          <a:r>
            <a:rPr lang="en-US" dirty="0"/>
            <a:t>2</a:t>
          </a:r>
        </a:p>
      </dgm:t>
    </dgm:pt>
    <dgm:pt modelId="{41EFEA5E-4CC4-4512-8EF4-806B5025EA02}" type="parTrans" cxnId="{36101471-4AB1-4B73-9D98-9316B57E3269}">
      <dgm:prSet/>
      <dgm:spPr/>
      <dgm:t>
        <a:bodyPr/>
        <a:lstStyle/>
        <a:p>
          <a:endParaRPr lang="en-US"/>
        </a:p>
      </dgm:t>
    </dgm:pt>
    <dgm:pt modelId="{994B2187-B240-44F2-8269-2E1C515076DB}" type="sibTrans" cxnId="{36101471-4AB1-4B73-9D98-9316B57E3269}">
      <dgm:prSet/>
      <dgm:spPr/>
      <dgm:t>
        <a:bodyPr/>
        <a:lstStyle/>
        <a:p>
          <a:endParaRPr lang="en-US"/>
        </a:p>
      </dgm:t>
    </dgm:pt>
    <dgm:pt modelId="{FAF08872-05B2-4213-89CD-68606317414E}">
      <dgm:prSet phldrT="[Text]" custT="1"/>
      <dgm:spPr/>
      <dgm:t>
        <a:bodyPr/>
        <a:lstStyle/>
        <a:p>
          <a:r>
            <a:rPr lang="en-US" sz="2000" dirty="0"/>
            <a:t>Create an enhanced version of the model</a:t>
          </a:r>
        </a:p>
      </dgm:t>
    </dgm:pt>
    <dgm:pt modelId="{84515D84-E448-4FE3-85C5-39FDD69B3E14}" type="parTrans" cxnId="{670EBE08-DC1D-4A7A-9439-D37E3A6F183A}">
      <dgm:prSet/>
      <dgm:spPr/>
      <dgm:t>
        <a:bodyPr/>
        <a:lstStyle/>
        <a:p>
          <a:endParaRPr lang="en-US"/>
        </a:p>
      </dgm:t>
    </dgm:pt>
    <dgm:pt modelId="{23269498-5272-4E03-B4D5-6B508A100C3E}" type="sibTrans" cxnId="{670EBE08-DC1D-4A7A-9439-D37E3A6F183A}">
      <dgm:prSet/>
      <dgm:spPr/>
      <dgm:t>
        <a:bodyPr/>
        <a:lstStyle/>
        <a:p>
          <a:endParaRPr lang="en-US"/>
        </a:p>
      </dgm:t>
    </dgm:pt>
    <dgm:pt modelId="{BE47F88E-6073-4711-B43A-377527E523F4}">
      <dgm:prSet/>
      <dgm:spPr/>
      <dgm:t>
        <a:bodyPr/>
        <a:lstStyle/>
        <a:p>
          <a:r>
            <a:rPr lang="en-US" dirty="0"/>
            <a:t>1</a:t>
          </a:r>
        </a:p>
      </dgm:t>
    </dgm:pt>
    <dgm:pt modelId="{D3B0AEDA-5093-4357-9E76-7699712607F2}" type="parTrans" cxnId="{23174F0C-C578-49AF-BE56-3BE5D41C8F06}">
      <dgm:prSet/>
      <dgm:spPr/>
      <dgm:t>
        <a:bodyPr/>
        <a:lstStyle/>
        <a:p>
          <a:endParaRPr lang="en-US"/>
        </a:p>
      </dgm:t>
    </dgm:pt>
    <dgm:pt modelId="{112588E4-EE66-43CE-8EDF-17A7F81E6D7C}" type="sibTrans" cxnId="{23174F0C-C578-49AF-BE56-3BE5D41C8F06}">
      <dgm:prSet/>
      <dgm:spPr/>
      <dgm:t>
        <a:bodyPr/>
        <a:lstStyle/>
        <a:p>
          <a:endParaRPr lang="en-US"/>
        </a:p>
      </dgm:t>
    </dgm:pt>
    <dgm:pt modelId="{5898F770-4E2D-4D83-8DCC-373EE147F52B}">
      <dgm:prSet custT="1"/>
      <dgm:spPr/>
      <dgm:t>
        <a:bodyPr/>
        <a:lstStyle/>
        <a:p>
          <a:r>
            <a:rPr lang="en-US" sz="2000" dirty="0"/>
            <a:t>Ask to Lario </a:t>
          </a:r>
          <a:r>
            <a:rPr lang="en-US" sz="2000" dirty="0" err="1"/>
            <a:t>Reti</a:t>
          </a:r>
          <a:r>
            <a:rPr lang="en-US" sz="2000" dirty="0"/>
            <a:t> the latest dataset that they have of the network elements in this area? NO!</a:t>
          </a:r>
        </a:p>
      </dgm:t>
    </dgm:pt>
    <dgm:pt modelId="{8469722D-1E57-4A8E-9A23-D5866CE66108}" type="parTrans" cxnId="{C443CDBE-55BE-4480-B9D6-96A29CD2DD3D}">
      <dgm:prSet/>
      <dgm:spPr/>
      <dgm:t>
        <a:bodyPr/>
        <a:lstStyle/>
        <a:p>
          <a:endParaRPr lang="en-US"/>
        </a:p>
      </dgm:t>
    </dgm:pt>
    <dgm:pt modelId="{190F7661-04F7-4DDD-9CF5-674BA27DAF77}" type="sibTrans" cxnId="{C443CDBE-55BE-4480-B9D6-96A29CD2DD3D}">
      <dgm:prSet/>
      <dgm:spPr/>
      <dgm:t>
        <a:bodyPr/>
        <a:lstStyle/>
        <a:p>
          <a:endParaRPr lang="en-US"/>
        </a:p>
      </dgm:t>
    </dgm:pt>
    <dgm:pt modelId="{4DC51D55-F843-4DDB-9962-F8BFE6942123}">
      <dgm:prSet phldrT="[Text]" custT="1"/>
      <dgm:spPr/>
      <dgm:t>
        <a:bodyPr/>
        <a:lstStyle/>
        <a:p>
          <a:r>
            <a:rPr lang="en-US" sz="2000" dirty="0"/>
            <a:t>Define operational variables</a:t>
          </a:r>
          <a:endParaRPr lang="en-US" sz="1600" dirty="0"/>
        </a:p>
      </dgm:t>
    </dgm:pt>
    <dgm:pt modelId="{58A0A274-8612-43D8-9666-7FF922456554}" type="parTrans" cxnId="{95034B67-4343-4E2B-A558-039B01560764}">
      <dgm:prSet/>
      <dgm:spPr/>
      <dgm:t>
        <a:bodyPr/>
        <a:lstStyle/>
        <a:p>
          <a:endParaRPr lang="en-US"/>
        </a:p>
      </dgm:t>
    </dgm:pt>
    <dgm:pt modelId="{AF974F8E-133E-47B0-B7A0-4ED0C8482690}" type="sibTrans" cxnId="{95034B67-4343-4E2B-A558-039B01560764}">
      <dgm:prSet/>
      <dgm:spPr/>
      <dgm:t>
        <a:bodyPr/>
        <a:lstStyle/>
        <a:p>
          <a:endParaRPr lang="en-US"/>
        </a:p>
      </dgm:t>
    </dgm:pt>
    <dgm:pt modelId="{C59A9C69-C9E2-4B67-8C93-B02D6176E9AA}">
      <dgm:prSet phldrT="[Text]" custT="1"/>
      <dgm:spPr/>
      <dgm:t>
        <a:bodyPr/>
        <a:lstStyle/>
        <a:p>
          <a:r>
            <a:rPr lang="en-US" sz="1600" dirty="0"/>
            <a:t>This version should be easy to iterate </a:t>
          </a:r>
        </a:p>
      </dgm:t>
    </dgm:pt>
    <dgm:pt modelId="{3E2AD5E1-AD95-4352-9DCA-EBBF1214E312}" type="parTrans" cxnId="{36B517DF-1E3E-45B5-86C5-16926C633D22}">
      <dgm:prSet/>
      <dgm:spPr/>
      <dgm:t>
        <a:bodyPr/>
        <a:lstStyle/>
        <a:p>
          <a:endParaRPr lang="en-US"/>
        </a:p>
      </dgm:t>
    </dgm:pt>
    <dgm:pt modelId="{0B5E9AF6-7480-4161-8458-F7FBE4004238}" type="sibTrans" cxnId="{36B517DF-1E3E-45B5-86C5-16926C633D22}">
      <dgm:prSet/>
      <dgm:spPr/>
      <dgm:t>
        <a:bodyPr/>
        <a:lstStyle/>
        <a:p>
          <a:endParaRPr lang="en-US"/>
        </a:p>
      </dgm:t>
    </dgm:pt>
    <dgm:pt modelId="{3CEF9082-2FFE-40EB-9EC8-CDD2937D4FC8}" type="pres">
      <dgm:prSet presAssocID="{2F0E1682-988A-4C86-ADAA-221B3276FE0D}" presName="linearFlow" presStyleCnt="0">
        <dgm:presLayoutVars>
          <dgm:dir/>
          <dgm:animLvl val="lvl"/>
          <dgm:resizeHandles val="exact"/>
        </dgm:presLayoutVars>
      </dgm:prSet>
      <dgm:spPr/>
    </dgm:pt>
    <dgm:pt modelId="{A8D165EE-B55C-4902-BD46-93C7067CB110}" type="pres">
      <dgm:prSet presAssocID="{BE47F88E-6073-4711-B43A-377527E523F4}" presName="composite" presStyleCnt="0"/>
      <dgm:spPr/>
    </dgm:pt>
    <dgm:pt modelId="{7A89D29C-5C5C-4F96-A58C-6F7D033726B9}" type="pres">
      <dgm:prSet presAssocID="{BE47F88E-6073-4711-B43A-377527E523F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52DF738D-82BC-43DC-9D01-C7EABDC5F0D9}" type="pres">
      <dgm:prSet presAssocID="{BE47F88E-6073-4711-B43A-377527E523F4}" presName="descendantText" presStyleLbl="alignAcc1" presStyleIdx="0" presStyleCnt="4">
        <dgm:presLayoutVars>
          <dgm:bulletEnabled val="1"/>
        </dgm:presLayoutVars>
      </dgm:prSet>
      <dgm:spPr/>
    </dgm:pt>
    <dgm:pt modelId="{C041D371-BE2D-4AD9-89F4-BDD642A0C36C}" type="pres">
      <dgm:prSet presAssocID="{112588E4-EE66-43CE-8EDF-17A7F81E6D7C}" presName="sp" presStyleCnt="0"/>
      <dgm:spPr/>
    </dgm:pt>
    <dgm:pt modelId="{041D9C22-2861-4DBA-9688-767F193824D4}" type="pres">
      <dgm:prSet presAssocID="{A1ADF229-A903-408F-9F9F-66BBE921A3E3}" presName="composite" presStyleCnt="0"/>
      <dgm:spPr/>
    </dgm:pt>
    <dgm:pt modelId="{20B52CCA-3B05-4AAA-A71D-93C5AC644FD3}" type="pres">
      <dgm:prSet presAssocID="{A1ADF229-A903-408F-9F9F-66BBE921A3E3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B72093AB-CA9F-46F6-B4A7-FED3477567B2}" type="pres">
      <dgm:prSet presAssocID="{A1ADF229-A903-408F-9F9F-66BBE921A3E3}" presName="descendantText" presStyleLbl="alignAcc1" presStyleIdx="1" presStyleCnt="4">
        <dgm:presLayoutVars>
          <dgm:bulletEnabled val="1"/>
        </dgm:presLayoutVars>
      </dgm:prSet>
      <dgm:spPr/>
    </dgm:pt>
    <dgm:pt modelId="{2CD5FD38-FD7D-4D71-9DDB-F909209B1434}" type="pres">
      <dgm:prSet presAssocID="{994B2187-B240-44F2-8269-2E1C515076DB}" presName="sp" presStyleCnt="0"/>
      <dgm:spPr/>
    </dgm:pt>
    <dgm:pt modelId="{AFF2A405-79F4-48B0-B103-AEA69D400A59}" type="pres">
      <dgm:prSet presAssocID="{AC1F1A72-3BC2-4B39-852C-E3F5785D2D87}" presName="composite" presStyleCnt="0"/>
      <dgm:spPr/>
    </dgm:pt>
    <dgm:pt modelId="{9E57A846-9ECD-4B31-8542-FCD6C2833E6B}" type="pres">
      <dgm:prSet presAssocID="{AC1F1A72-3BC2-4B39-852C-E3F5785D2D8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2798B071-EFF6-49AD-8E97-67E722E702EF}" type="pres">
      <dgm:prSet presAssocID="{AC1F1A72-3BC2-4B39-852C-E3F5785D2D87}" presName="descendantText" presStyleLbl="alignAcc1" presStyleIdx="2" presStyleCnt="4">
        <dgm:presLayoutVars>
          <dgm:bulletEnabled val="1"/>
        </dgm:presLayoutVars>
      </dgm:prSet>
      <dgm:spPr/>
    </dgm:pt>
    <dgm:pt modelId="{C4EF8703-FCB5-467E-B295-45379232A528}" type="pres">
      <dgm:prSet presAssocID="{2B9A5BBB-1C73-4CEF-A6F4-D66BF1C8B812}" presName="sp" presStyleCnt="0"/>
      <dgm:spPr/>
    </dgm:pt>
    <dgm:pt modelId="{2AB2BF41-7513-4E06-8200-3F067A57E922}" type="pres">
      <dgm:prSet presAssocID="{175C1304-A732-4339-9EFB-22B7600CDBDF}" presName="composite" presStyleCnt="0"/>
      <dgm:spPr/>
    </dgm:pt>
    <dgm:pt modelId="{5284CF33-664C-4CBD-ABED-68791FFA1E5B}" type="pres">
      <dgm:prSet presAssocID="{175C1304-A732-4339-9EFB-22B7600CDBDF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A6D14D2B-2160-4DE7-A3B8-744E90120A00}" type="pres">
      <dgm:prSet presAssocID="{175C1304-A732-4339-9EFB-22B7600CDBDF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70EBE08-DC1D-4A7A-9439-D37E3A6F183A}" srcId="{A1ADF229-A903-408F-9F9F-66BBE921A3E3}" destId="{FAF08872-05B2-4213-89CD-68606317414E}" srcOrd="0" destOrd="0" parTransId="{84515D84-E448-4FE3-85C5-39FDD69B3E14}" sibTransId="{23269498-5272-4E03-B4D5-6B508A100C3E}"/>
    <dgm:cxn modelId="{23174F0C-C578-49AF-BE56-3BE5D41C8F06}" srcId="{2F0E1682-988A-4C86-ADAA-221B3276FE0D}" destId="{BE47F88E-6073-4711-B43A-377527E523F4}" srcOrd="0" destOrd="0" parTransId="{D3B0AEDA-5093-4357-9E76-7699712607F2}" sibTransId="{112588E4-EE66-43CE-8EDF-17A7F81E6D7C}"/>
    <dgm:cxn modelId="{61E05321-CB7F-4D73-BA3B-B4BB9B8806B9}" type="presOf" srcId="{A1ADF229-A903-408F-9F9F-66BBE921A3E3}" destId="{20B52CCA-3B05-4AAA-A71D-93C5AC644FD3}" srcOrd="0" destOrd="0" presId="urn:microsoft.com/office/officeart/2005/8/layout/chevron2"/>
    <dgm:cxn modelId="{3515CB2F-1071-4EDB-AF82-1E060CEDC19D}" type="presOf" srcId="{175C1304-A732-4339-9EFB-22B7600CDBDF}" destId="{5284CF33-664C-4CBD-ABED-68791FFA1E5B}" srcOrd="0" destOrd="0" presId="urn:microsoft.com/office/officeart/2005/8/layout/chevron2"/>
    <dgm:cxn modelId="{EE66D364-5C99-4A65-AA03-30B271237B17}" type="presOf" srcId="{5788703F-68D1-49A1-B41C-017ABFA9C397}" destId="{A6D14D2B-2160-4DE7-A3B8-744E90120A00}" srcOrd="0" destOrd="0" presId="urn:microsoft.com/office/officeart/2005/8/layout/chevron2"/>
    <dgm:cxn modelId="{95034B67-4343-4E2B-A558-039B01560764}" srcId="{AC1F1A72-3BC2-4B39-852C-E3F5785D2D87}" destId="{4DC51D55-F843-4DDB-9962-F8BFE6942123}" srcOrd="0" destOrd="0" parTransId="{58A0A274-8612-43D8-9666-7FF922456554}" sibTransId="{AF974F8E-133E-47B0-B7A0-4ED0C8482690}"/>
    <dgm:cxn modelId="{2D70B247-1CAE-4B34-9024-88F6C29770AE}" type="presOf" srcId="{BE47F88E-6073-4711-B43A-377527E523F4}" destId="{7A89D29C-5C5C-4F96-A58C-6F7D033726B9}" srcOrd="0" destOrd="0" presId="urn:microsoft.com/office/officeart/2005/8/layout/chevron2"/>
    <dgm:cxn modelId="{36101471-4AB1-4B73-9D98-9316B57E3269}" srcId="{2F0E1682-988A-4C86-ADAA-221B3276FE0D}" destId="{A1ADF229-A903-408F-9F9F-66BBE921A3E3}" srcOrd="1" destOrd="0" parTransId="{41EFEA5E-4CC4-4512-8EF4-806B5025EA02}" sibTransId="{994B2187-B240-44F2-8269-2E1C515076DB}"/>
    <dgm:cxn modelId="{D702FE74-920B-45C8-AAFF-995D9A69C751}" type="presOf" srcId="{2F0E1682-988A-4C86-ADAA-221B3276FE0D}" destId="{3CEF9082-2FFE-40EB-9EC8-CDD2937D4FC8}" srcOrd="0" destOrd="0" presId="urn:microsoft.com/office/officeart/2005/8/layout/chevron2"/>
    <dgm:cxn modelId="{3040715A-BFB1-4F77-AE2B-186D8DED72B4}" srcId="{2F0E1682-988A-4C86-ADAA-221B3276FE0D}" destId="{AC1F1A72-3BC2-4B39-852C-E3F5785D2D87}" srcOrd="2" destOrd="0" parTransId="{FAA10D57-DAFE-47B9-BAB8-47899EDFDC30}" sibTransId="{2B9A5BBB-1C73-4CEF-A6F4-D66BF1C8B812}"/>
    <dgm:cxn modelId="{B07BC67A-A811-4469-B0EE-4A4B6EE4567C}" type="presOf" srcId="{AC1F1A72-3BC2-4B39-852C-E3F5785D2D87}" destId="{9E57A846-9ECD-4B31-8542-FCD6C2833E6B}" srcOrd="0" destOrd="0" presId="urn:microsoft.com/office/officeart/2005/8/layout/chevron2"/>
    <dgm:cxn modelId="{09EF1E8E-3426-49DF-90E6-A6FDEBF5CA96}" type="presOf" srcId="{5898F770-4E2D-4D83-8DCC-373EE147F52B}" destId="{52DF738D-82BC-43DC-9D01-C7EABDC5F0D9}" srcOrd="0" destOrd="0" presId="urn:microsoft.com/office/officeart/2005/8/layout/chevron2"/>
    <dgm:cxn modelId="{2253F991-D7CA-4963-AF37-22E6DC806FCD}" srcId="{2F0E1682-988A-4C86-ADAA-221B3276FE0D}" destId="{175C1304-A732-4339-9EFB-22B7600CDBDF}" srcOrd="3" destOrd="0" parTransId="{B5FB334A-FF34-434E-974E-6A04BE0203F7}" sibTransId="{4E226579-8830-4843-80AD-098BAF417A13}"/>
    <dgm:cxn modelId="{A1546E92-F6C0-4F43-8676-25755CE9C86A}" srcId="{175C1304-A732-4339-9EFB-22B7600CDBDF}" destId="{5788703F-68D1-49A1-B41C-017ABFA9C397}" srcOrd="0" destOrd="0" parTransId="{1C365AF0-A6C0-4DE9-86BA-EC31552C8288}" sibTransId="{A3588430-2A5A-49FA-82CE-D5597225B032}"/>
    <dgm:cxn modelId="{16209194-A61C-40B1-8F8C-5BBCDC777999}" type="presOf" srcId="{4DC51D55-F843-4DDB-9962-F8BFE6942123}" destId="{2798B071-EFF6-49AD-8E97-67E722E702EF}" srcOrd="0" destOrd="0" presId="urn:microsoft.com/office/officeart/2005/8/layout/chevron2"/>
    <dgm:cxn modelId="{3D550995-2EFD-41B7-A468-EF5C55E3B7EF}" type="presOf" srcId="{C59A9C69-C9E2-4B67-8C93-B02D6176E9AA}" destId="{B72093AB-CA9F-46F6-B4A7-FED3477567B2}" srcOrd="0" destOrd="1" presId="urn:microsoft.com/office/officeart/2005/8/layout/chevron2"/>
    <dgm:cxn modelId="{FA3618B9-6FFE-4F7E-8892-941A0C541217}" type="presOf" srcId="{FAF08872-05B2-4213-89CD-68606317414E}" destId="{B72093AB-CA9F-46F6-B4A7-FED3477567B2}" srcOrd="0" destOrd="0" presId="urn:microsoft.com/office/officeart/2005/8/layout/chevron2"/>
    <dgm:cxn modelId="{C443CDBE-55BE-4480-B9D6-96A29CD2DD3D}" srcId="{BE47F88E-6073-4711-B43A-377527E523F4}" destId="{5898F770-4E2D-4D83-8DCC-373EE147F52B}" srcOrd="0" destOrd="0" parTransId="{8469722D-1E57-4A8E-9A23-D5866CE66108}" sibTransId="{190F7661-04F7-4DDD-9CF5-674BA27DAF77}"/>
    <dgm:cxn modelId="{36B517DF-1E3E-45B5-86C5-16926C633D22}" srcId="{FAF08872-05B2-4213-89CD-68606317414E}" destId="{C59A9C69-C9E2-4B67-8C93-B02D6176E9AA}" srcOrd="0" destOrd="0" parTransId="{3E2AD5E1-AD95-4352-9DCA-EBBF1214E312}" sibTransId="{0B5E9AF6-7480-4161-8458-F7FBE4004238}"/>
    <dgm:cxn modelId="{4ACAD74B-EF94-46D2-8D59-C6ADCD1689FB}" type="presParOf" srcId="{3CEF9082-2FFE-40EB-9EC8-CDD2937D4FC8}" destId="{A8D165EE-B55C-4902-BD46-93C7067CB110}" srcOrd="0" destOrd="0" presId="urn:microsoft.com/office/officeart/2005/8/layout/chevron2"/>
    <dgm:cxn modelId="{F4C67529-7B92-43EB-907B-D8DBE535728A}" type="presParOf" srcId="{A8D165EE-B55C-4902-BD46-93C7067CB110}" destId="{7A89D29C-5C5C-4F96-A58C-6F7D033726B9}" srcOrd="0" destOrd="0" presId="urn:microsoft.com/office/officeart/2005/8/layout/chevron2"/>
    <dgm:cxn modelId="{CC798031-F8F6-4A04-B5B7-0A6DE5AD5611}" type="presParOf" srcId="{A8D165EE-B55C-4902-BD46-93C7067CB110}" destId="{52DF738D-82BC-43DC-9D01-C7EABDC5F0D9}" srcOrd="1" destOrd="0" presId="urn:microsoft.com/office/officeart/2005/8/layout/chevron2"/>
    <dgm:cxn modelId="{DBF65593-DBC6-4874-9B31-79FA31A22780}" type="presParOf" srcId="{3CEF9082-2FFE-40EB-9EC8-CDD2937D4FC8}" destId="{C041D371-BE2D-4AD9-89F4-BDD642A0C36C}" srcOrd="1" destOrd="0" presId="urn:microsoft.com/office/officeart/2005/8/layout/chevron2"/>
    <dgm:cxn modelId="{1209C2A9-A6C3-43EA-8E01-D4303C139DF3}" type="presParOf" srcId="{3CEF9082-2FFE-40EB-9EC8-CDD2937D4FC8}" destId="{041D9C22-2861-4DBA-9688-767F193824D4}" srcOrd="2" destOrd="0" presId="urn:microsoft.com/office/officeart/2005/8/layout/chevron2"/>
    <dgm:cxn modelId="{4775E69E-6A6B-4E94-BAFC-1BE8535E6FB8}" type="presParOf" srcId="{041D9C22-2861-4DBA-9688-767F193824D4}" destId="{20B52CCA-3B05-4AAA-A71D-93C5AC644FD3}" srcOrd="0" destOrd="0" presId="urn:microsoft.com/office/officeart/2005/8/layout/chevron2"/>
    <dgm:cxn modelId="{619CD651-FD56-4857-80CC-4DCCA0B9BB66}" type="presParOf" srcId="{041D9C22-2861-4DBA-9688-767F193824D4}" destId="{B72093AB-CA9F-46F6-B4A7-FED3477567B2}" srcOrd="1" destOrd="0" presId="urn:microsoft.com/office/officeart/2005/8/layout/chevron2"/>
    <dgm:cxn modelId="{3360DE07-C9E3-439F-8976-75C47AE864F8}" type="presParOf" srcId="{3CEF9082-2FFE-40EB-9EC8-CDD2937D4FC8}" destId="{2CD5FD38-FD7D-4D71-9DDB-F909209B1434}" srcOrd="3" destOrd="0" presId="urn:microsoft.com/office/officeart/2005/8/layout/chevron2"/>
    <dgm:cxn modelId="{A9EA1A8A-A8CB-4189-ACAB-4B2C7B8A7C9E}" type="presParOf" srcId="{3CEF9082-2FFE-40EB-9EC8-CDD2937D4FC8}" destId="{AFF2A405-79F4-48B0-B103-AEA69D400A59}" srcOrd="4" destOrd="0" presId="urn:microsoft.com/office/officeart/2005/8/layout/chevron2"/>
    <dgm:cxn modelId="{4B34D96B-F41C-400A-A27E-14EB61168358}" type="presParOf" srcId="{AFF2A405-79F4-48B0-B103-AEA69D400A59}" destId="{9E57A846-9ECD-4B31-8542-FCD6C2833E6B}" srcOrd="0" destOrd="0" presId="urn:microsoft.com/office/officeart/2005/8/layout/chevron2"/>
    <dgm:cxn modelId="{0CDB50E7-698C-49BE-A1F5-417DC014673F}" type="presParOf" srcId="{AFF2A405-79F4-48B0-B103-AEA69D400A59}" destId="{2798B071-EFF6-49AD-8E97-67E722E702EF}" srcOrd="1" destOrd="0" presId="urn:microsoft.com/office/officeart/2005/8/layout/chevron2"/>
    <dgm:cxn modelId="{193C7502-B6AD-4CC4-8096-5453DE50D071}" type="presParOf" srcId="{3CEF9082-2FFE-40EB-9EC8-CDD2937D4FC8}" destId="{C4EF8703-FCB5-467E-B295-45379232A528}" srcOrd="5" destOrd="0" presId="urn:microsoft.com/office/officeart/2005/8/layout/chevron2"/>
    <dgm:cxn modelId="{CD643BFA-9D31-4754-858D-1D7CED38EC63}" type="presParOf" srcId="{3CEF9082-2FFE-40EB-9EC8-CDD2937D4FC8}" destId="{2AB2BF41-7513-4E06-8200-3F067A57E922}" srcOrd="6" destOrd="0" presId="urn:microsoft.com/office/officeart/2005/8/layout/chevron2"/>
    <dgm:cxn modelId="{39296B47-BE38-4A0B-ABA9-377ACC415513}" type="presParOf" srcId="{2AB2BF41-7513-4E06-8200-3F067A57E922}" destId="{5284CF33-664C-4CBD-ABED-68791FFA1E5B}" srcOrd="0" destOrd="0" presId="urn:microsoft.com/office/officeart/2005/8/layout/chevron2"/>
    <dgm:cxn modelId="{0B350B8C-9AD8-4A25-A33F-20457C5C49F0}" type="presParOf" srcId="{2AB2BF41-7513-4E06-8200-3F067A57E922}" destId="{A6D14D2B-2160-4DE7-A3B8-744E90120A0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9D29C-5C5C-4F96-A58C-6F7D033726B9}">
      <dsp:nvSpPr>
        <dsp:cNvPr id="0" name=""/>
        <dsp:cNvSpPr/>
      </dsp:nvSpPr>
      <dsp:spPr>
        <a:xfrm rot="5400000">
          <a:off x="-197993" y="199294"/>
          <a:ext cx="1319953" cy="923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</a:t>
          </a:r>
        </a:p>
      </dsp:txBody>
      <dsp:txXfrm rot="-5400000">
        <a:off x="1" y="463285"/>
        <a:ext cx="923967" cy="395986"/>
      </dsp:txXfrm>
    </dsp:sp>
    <dsp:sp modelId="{52DF738D-82BC-43DC-9D01-C7EABDC5F0D9}">
      <dsp:nvSpPr>
        <dsp:cNvPr id="0" name=""/>
        <dsp:cNvSpPr/>
      </dsp:nvSpPr>
      <dsp:spPr>
        <a:xfrm rot="5400000">
          <a:off x="4995768" y="-4070499"/>
          <a:ext cx="857969" cy="90015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Ask to Lario </a:t>
          </a:r>
          <a:r>
            <a:rPr lang="en-US" sz="2000" kern="1200" dirty="0" err="1"/>
            <a:t>Reti</a:t>
          </a:r>
          <a:r>
            <a:rPr lang="en-US" sz="2000" kern="1200" dirty="0"/>
            <a:t> the latest dataset that they have of the network elements in this area? NO!</a:t>
          </a:r>
        </a:p>
      </dsp:txBody>
      <dsp:txXfrm rot="-5400000">
        <a:off x="923968" y="43184"/>
        <a:ext cx="8959688" cy="774203"/>
      </dsp:txXfrm>
    </dsp:sp>
    <dsp:sp modelId="{20B52CCA-3B05-4AAA-A71D-93C5AC644FD3}">
      <dsp:nvSpPr>
        <dsp:cNvPr id="0" name=""/>
        <dsp:cNvSpPr/>
      </dsp:nvSpPr>
      <dsp:spPr>
        <a:xfrm rot="5400000">
          <a:off x="-197993" y="1373295"/>
          <a:ext cx="1319953" cy="923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2</a:t>
          </a:r>
        </a:p>
      </dsp:txBody>
      <dsp:txXfrm rot="-5400000">
        <a:off x="1" y="1637286"/>
        <a:ext cx="923967" cy="395986"/>
      </dsp:txXfrm>
    </dsp:sp>
    <dsp:sp modelId="{B72093AB-CA9F-46F6-B4A7-FED3477567B2}">
      <dsp:nvSpPr>
        <dsp:cNvPr id="0" name=""/>
        <dsp:cNvSpPr/>
      </dsp:nvSpPr>
      <dsp:spPr>
        <a:xfrm rot="5400000">
          <a:off x="4995768" y="-2896497"/>
          <a:ext cx="857969" cy="90015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Create an enhanced version of the model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This version should be easy to iterate </a:t>
          </a:r>
        </a:p>
      </dsp:txBody>
      <dsp:txXfrm rot="-5400000">
        <a:off x="923968" y="1217186"/>
        <a:ext cx="8959688" cy="774203"/>
      </dsp:txXfrm>
    </dsp:sp>
    <dsp:sp modelId="{9E57A846-9ECD-4B31-8542-FCD6C2833E6B}">
      <dsp:nvSpPr>
        <dsp:cNvPr id="0" name=""/>
        <dsp:cNvSpPr/>
      </dsp:nvSpPr>
      <dsp:spPr>
        <a:xfrm rot="5400000">
          <a:off x="-197993" y="2547297"/>
          <a:ext cx="1319953" cy="923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</a:t>
          </a:r>
        </a:p>
      </dsp:txBody>
      <dsp:txXfrm rot="-5400000">
        <a:off x="1" y="2811288"/>
        <a:ext cx="923967" cy="395986"/>
      </dsp:txXfrm>
    </dsp:sp>
    <dsp:sp modelId="{2798B071-EFF6-49AD-8E97-67E722E702EF}">
      <dsp:nvSpPr>
        <dsp:cNvPr id="0" name=""/>
        <dsp:cNvSpPr/>
      </dsp:nvSpPr>
      <dsp:spPr>
        <a:xfrm rot="5400000">
          <a:off x="4995768" y="-1722496"/>
          <a:ext cx="857969" cy="90015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Define operational variables</a:t>
          </a:r>
          <a:endParaRPr lang="en-US" sz="1600" kern="1200" dirty="0"/>
        </a:p>
      </dsp:txBody>
      <dsp:txXfrm rot="-5400000">
        <a:off x="923968" y="2391187"/>
        <a:ext cx="8959688" cy="774203"/>
      </dsp:txXfrm>
    </dsp:sp>
    <dsp:sp modelId="{5284CF33-664C-4CBD-ABED-68791FFA1E5B}">
      <dsp:nvSpPr>
        <dsp:cNvPr id="0" name=""/>
        <dsp:cNvSpPr/>
      </dsp:nvSpPr>
      <dsp:spPr>
        <a:xfrm rot="5400000">
          <a:off x="-197993" y="3721299"/>
          <a:ext cx="1319953" cy="9239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4</a:t>
          </a:r>
        </a:p>
      </dsp:txBody>
      <dsp:txXfrm rot="-5400000">
        <a:off x="1" y="3985290"/>
        <a:ext cx="923967" cy="395986"/>
      </dsp:txXfrm>
    </dsp:sp>
    <dsp:sp modelId="{A6D14D2B-2160-4DE7-A3B8-744E90120A00}">
      <dsp:nvSpPr>
        <dsp:cNvPr id="0" name=""/>
        <dsp:cNvSpPr/>
      </dsp:nvSpPr>
      <dsp:spPr>
        <a:xfrm rot="5400000">
          <a:off x="4995768" y="-548494"/>
          <a:ext cx="857969" cy="90015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Define ranges of variability/parameter values</a:t>
          </a:r>
        </a:p>
      </dsp:txBody>
      <dsp:txXfrm rot="-5400000">
        <a:off x="923968" y="3565189"/>
        <a:ext cx="8959688" cy="774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6C669C-1733-4044-9849-1A94B6C0C2B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7FE85-DA98-4401-B45C-0FC0FBC15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2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https://www.oppo.it/materiali/tubi_raccordi/tubi_cemento_condotte.htm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7FE85-DA98-4401-B45C-0FC0FBC15C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7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C518-268E-9F83-68B4-264DA4B31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00454-09C3-27B5-2874-BB9CCEBA6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C041C-2A3E-6C70-244F-A4122C13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25465-E0FA-2E40-2368-B35CC542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76A6-6A68-95A7-A751-DF7DE500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1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18618-2986-BB4D-DC69-8B7BB544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6FF35-5449-4BF4-E933-F6BEAF259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47C0C-A31D-BBBA-83A9-BF395236D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E1E3E-6C8C-45A6-28A7-5412AA80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F4B6-D4B3-3541-DDAD-BF1F8424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A87D39-0E0F-3470-7C44-D621F00EC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E400D-38F1-E644-0429-7C15243DA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51DC3-90E2-6957-791F-38A5AC4E8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83D65-E876-B890-9DB5-CDEF0411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AE536-05B8-FA8F-9EEF-36592252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2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18978-57BC-9BC1-3A53-4E80C741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C2E64-9B09-9D5E-3AEB-A2B6DB3D5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2B970-CF3D-AF59-6785-11011C4A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558A9-1BC3-04CB-F9DB-B07165A6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041D9-A154-7493-C0EC-F835A12E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0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26A8-8E34-487B-0DD4-F71E1360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B18B6-040D-3FE2-262D-A78BFC1C4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C747D-8265-19D9-86FC-58331EAA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9A8BC-253E-A977-537E-6BD3A444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064B-0B60-945A-A2C7-A446EE9DE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6A4B-8DD1-901F-6F74-BB849692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DB24-D6CC-3213-FBCE-140A2AE71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826C4-3076-2577-412A-EF4C4B6DC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857B4-CAF6-FE8D-3D07-F679D23CD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FC5DC-77B0-1CFF-ECA2-6F7106E6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5F04F-A901-E290-3352-5C5FB264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25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12A4-1559-E053-D1FA-B704630BC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9CA88-76F2-76BF-0987-B6963D6D6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0F14D-EC60-81B9-A21F-7D1CF3F8A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A95520-56FF-9FCF-4D8D-D3097AE7B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50F29-ECB6-012B-77AE-94C994A26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98572-243C-E84E-7961-03F93BA8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76810B-09E2-1125-957E-2488B183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67CAAA-20C8-3BAB-ADED-27891961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3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E3ED-D2DE-8CB3-C7D9-5DE07386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4EDD3-632E-3A5C-DDB6-CCF0BA55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9CA41-ECC3-A367-30AE-45424552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E93BF-7DC9-D9E2-CC36-7436EE63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1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2A06D-2BD4-9F60-C762-9677E4F0F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563FE-FEBA-25C1-A0D4-8CBB4416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AD5F9-B473-0E97-ED3D-89803572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4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F5CF-3B09-8C25-6BB9-144BD5BAB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2780-68A2-EAB6-3F17-639B91146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CCC4A-8394-CCA8-1349-70E636C7D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E87F6A-9341-1F63-56EB-7EC8D8575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F1E8-592E-A861-88EE-4837C08E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6574A-0E74-823E-B851-555BE5CD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7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A270-2BA3-1F92-C542-9350D47E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C67820-3E55-6C2F-EC8A-2A2FCB2FA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E242A-5A9E-0D0C-006B-13E6BBA09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46302-EAE8-35EB-2974-0852E01A0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EACB8-6532-FA91-0D6B-84181B3D8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BDCD5-6EDE-ED92-57DA-EDFB4137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E364F9-690E-F0BD-4340-2C1529790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9A80F-4ECF-8A86-FB40-08BB5984F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233DF-3FCD-1111-ACF8-D35F06F18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0DAF2-CB67-41E2-9C94-039F99C65DF7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6C0B9-7A1E-8B0C-2504-816AD3F76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805AA-2BCF-21DF-0C17-74A316231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6FF9F-2BAB-4F7B-95C6-1272D4CE8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4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4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ADF2D0-FA25-84F5-226E-CF4900E24533}"/>
              </a:ext>
            </a:extLst>
          </p:cNvPr>
          <p:cNvSpPr/>
          <p:nvPr/>
        </p:nvSpPr>
        <p:spPr>
          <a:xfrm>
            <a:off x="0" y="74814"/>
            <a:ext cx="12192000" cy="9802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Objective: To assist decision making when modifying a rainwater collection system.</a:t>
            </a:r>
          </a:p>
          <a:p>
            <a:pPr algn="ctr"/>
            <a:r>
              <a:rPr lang="en-US" sz="2400" dirty="0"/>
              <a:t>How? Assessing the influence of operational variables in the probability of failure of the system.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193A29-3D72-96B1-68B7-B1869D865264}"/>
              </a:ext>
            </a:extLst>
          </p:cNvPr>
          <p:cNvSpPr/>
          <p:nvPr/>
        </p:nvSpPr>
        <p:spPr>
          <a:xfrm>
            <a:off x="0" y="1209716"/>
            <a:ext cx="12192000" cy="15833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Failure: </a:t>
            </a:r>
          </a:p>
          <a:p>
            <a:pPr algn="ctr"/>
            <a:r>
              <a:rPr lang="en-US" sz="2400" dirty="0"/>
              <a:t>Water going out of the system</a:t>
            </a:r>
          </a:p>
          <a:p>
            <a:pPr algn="ctr"/>
            <a:r>
              <a:rPr lang="en-US" sz="2400" dirty="0"/>
              <a:t>Volume of water going out of the system</a:t>
            </a:r>
          </a:p>
          <a:p>
            <a:pPr algn="ctr"/>
            <a:r>
              <a:rPr lang="en-US" sz="2400" dirty="0"/>
              <a:t>Volume of water exceeding a threshold value</a:t>
            </a:r>
          </a:p>
        </p:txBody>
      </p:sp>
    </p:spTree>
    <p:extLst>
      <p:ext uri="{BB962C8B-B14F-4D97-AF65-F5344CB8AC3E}">
        <p14:creationId xmlns:p14="http://schemas.microsoft.com/office/powerpoint/2010/main" val="3794357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24543-B89A-5B91-5485-60265928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476" y="428158"/>
            <a:ext cx="8491335" cy="6244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7DA108-B856-7B88-CEE1-01DD92285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2839"/>
            <a:ext cx="3416531" cy="207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6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8FEEBD-AC10-4B9B-C474-97383B94B184}"/>
              </a:ext>
            </a:extLst>
          </p:cNvPr>
          <p:cNvSpPr/>
          <p:nvPr/>
        </p:nvSpPr>
        <p:spPr>
          <a:xfrm>
            <a:off x="308857" y="3884481"/>
            <a:ext cx="3666392" cy="107455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Stochastic Quantities: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LSPP pars x5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Roughness of surface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E9590D-1175-C03B-55E6-60B5ADE18C43}"/>
              </a:ext>
            </a:extLst>
          </p:cNvPr>
          <p:cNvSpPr/>
          <p:nvPr/>
        </p:nvSpPr>
        <p:spPr>
          <a:xfrm>
            <a:off x="308857" y="5077885"/>
            <a:ext cx="3217984" cy="147475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Operational Quantities: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CN x 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Conduit diameter x 30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Conduit roughness x30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CD9DD9-1E2F-8EB1-849F-C71C20D3009D}"/>
              </a:ext>
            </a:extLst>
          </p:cNvPr>
          <p:cNvGrpSpPr/>
          <p:nvPr/>
        </p:nvGrpSpPr>
        <p:grpSpPr>
          <a:xfrm>
            <a:off x="204797" y="32252"/>
            <a:ext cx="4824046" cy="3576572"/>
            <a:chOff x="222421" y="2139754"/>
            <a:chExt cx="6553833" cy="45573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E9165D-3DFC-D627-0FFE-495367E85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421" y="2139754"/>
              <a:ext cx="6553833" cy="455739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5F65BE-DAA2-E0EA-BB7A-6CD7EE19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"/>
            </a:blip>
            <a:stretch>
              <a:fillRect/>
            </a:stretch>
          </p:blipFill>
          <p:spPr>
            <a:xfrm>
              <a:off x="2980708" y="3261455"/>
              <a:ext cx="3551978" cy="261207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6BB16-C244-F75F-5330-A14523FBFD15}"/>
              </a:ext>
            </a:extLst>
          </p:cNvPr>
          <p:cNvGrpSpPr/>
          <p:nvPr/>
        </p:nvGrpSpPr>
        <p:grpSpPr>
          <a:xfrm>
            <a:off x="5691230" y="32252"/>
            <a:ext cx="6002867" cy="5893871"/>
            <a:chOff x="6049426" y="2169707"/>
            <a:chExt cx="4800967" cy="45030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231B00-A686-EA1C-9AF3-5F166D2CA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9426" y="2169707"/>
              <a:ext cx="4800967" cy="450309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3FA4F7-707F-C71F-FD64-F24B8FAD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6096000" y="2528455"/>
              <a:ext cx="4178055" cy="3201285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C4245F-6F22-D78C-09BB-CB7F11193025}"/>
              </a:ext>
            </a:extLst>
          </p:cNvPr>
          <p:cNvSpPr/>
          <p:nvPr/>
        </p:nvSpPr>
        <p:spPr>
          <a:xfrm>
            <a:off x="8663842" y="3799194"/>
            <a:ext cx="2805582" cy="178520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30 </a:t>
            </a:r>
            <a:r>
              <a:rPr lang="en-US" sz="2000" dirty="0" err="1">
                <a:solidFill>
                  <a:schemeClr val="bg1"/>
                </a:solidFill>
              </a:rPr>
              <a:t>subcatchments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30 conduits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30 joints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 outfall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 critical nodes</a:t>
            </a:r>
          </a:p>
        </p:txBody>
      </p:sp>
    </p:spTree>
    <p:extLst>
      <p:ext uri="{BB962C8B-B14F-4D97-AF65-F5344CB8AC3E}">
        <p14:creationId xmlns:p14="http://schemas.microsoft.com/office/powerpoint/2010/main" val="152228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21B3C75-11F2-3FC2-D3BE-3A7185704278}"/>
              </a:ext>
            </a:extLst>
          </p:cNvPr>
          <p:cNvGrpSpPr/>
          <p:nvPr/>
        </p:nvGrpSpPr>
        <p:grpSpPr>
          <a:xfrm>
            <a:off x="186863" y="89464"/>
            <a:ext cx="6471111" cy="4950789"/>
            <a:chOff x="186863" y="678551"/>
            <a:chExt cx="6471111" cy="49507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335FB-D381-DCB0-2ECB-419C13794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6863" y="678551"/>
              <a:ext cx="6471111" cy="4950789"/>
            </a:xfrm>
            <a:prstGeom prst="rect">
              <a:avLst/>
            </a:prstGeom>
          </p:spPr>
        </p:pic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4638A0EE-E486-22C6-2D30-4B51D010F3D7}"/>
                </a:ext>
              </a:extLst>
            </p:cNvPr>
            <p:cNvSpPr/>
            <p:nvPr/>
          </p:nvSpPr>
          <p:spPr>
            <a:xfrm>
              <a:off x="3362325" y="4552950"/>
              <a:ext cx="1724025" cy="876300"/>
            </a:xfrm>
            <a:prstGeom prst="wedgeRoundRectCallout">
              <a:avLst>
                <a:gd name="adj1" fmla="val -68900"/>
                <a:gd name="adj2" fmla="val -126631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20111</a:t>
              </a:r>
            </a:p>
            <a:p>
              <a:pPr algn="ctr"/>
              <a:r>
                <a:rPr lang="en-US" dirty="0"/>
                <a:t>286 m</a:t>
              </a:r>
              <a:r>
                <a:rPr lang="en-US" baseline="30000" dirty="0"/>
                <a:t>3</a:t>
              </a:r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5A616EB2-CC35-4982-D635-14816BCF29B4}"/>
                </a:ext>
              </a:extLst>
            </p:cNvPr>
            <p:cNvSpPr/>
            <p:nvPr/>
          </p:nvSpPr>
          <p:spPr>
            <a:xfrm>
              <a:off x="4667250" y="3552093"/>
              <a:ext cx="1724025" cy="876300"/>
            </a:xfrm>
            <a:prstGeom prst="wedgeRoundRectCallout">
              <a:avLst>
                <a:gd name="adj1" fmla="val -95291"/>
                <a:gd name="adj2" fmla="val -16848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20123</a:t>
              </a:r>
            </a:p>
            <a:p>
              <a:pPr algn="ctr"/>
              <a:r>
                <a:rPr lang="en-US" dirty="0"/>
                <a:t>178 m</a:t>
              </a:r>
              <a:r>
                <a:rPr lang="en-US" baseline="30000" dirty="0"/>
                <a:t>3</a:t>
              </a: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BE5AC2E8-60CF-C3EA-5A13-BA49DA9EA834}"/>
                </a:ext>
              </a:extLst>
            </p:cNvPr>
            <p:cNvSpPr/>
            <p:nvPr/>
          </p:nvSpPr>
          <p:spPr>
            <a:xfrm>
              <a:off x="333375" y="3895725"/>
              <a:ext cx="1724025" cy="876300"/>
            </a:xfrm>
            <a:prstGeom prst="wedgeRoundRectCallout">
              <a:avLst>
                <a:gd name="adj1" fmla="val 87454"/>
                <a:gd name="adj2" fmla="val -62501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20110</a:t>
              </a:r>
            </a:p>
            <a:p>
              <a:pPr algn="ctr"/>
              <a:r>
                <a:rPr lang="en-US" dirty="0"/>
                <a:t>106 m</a:t>
              </a:r>
              <a:r>
                <a:rPr lang="en-US" baseline="30000" dirty="0"/>
                <a:t>3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FEEE1BB-EA69-AF43-29AF-C42D1C8C1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4" t="7215" r="16449" b="20220"/>
          <a:stretch/>
        </p:blipFill>
        <p:spPr>
          <a:xfrm>
            <a:off x="6734147" y="29647"/>
            <a:ext cx="5387514" cy="501060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3AEDB0-6170-147A-0F05-6350F6BC5958}"/>
              </a:ext>
            </a:extLst>
          </p:cNvPr>
          <p:cNvSpPr/>
          <p:nvPr/>
        </p:nvSpPr>
        <p:spPr>
          <a:xfrm>
            <a:off x="574431" y="5523831"/>
            <a:ext cx="11043138" cy="74508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Either this or any other study case that we choose must be re-implemented paying attention to the </a:t>
            </a:r>
            <a:r>
              <a:rPr lang="en-US" sz="2000" dirty="0" err="1">
                <a:solidFill>
                  <a:schemeClr val="tx1"/>
                </a:solidFill>
              </a:rPr>
              <a:t>subcatchment</a:t>
            </a:r>
            <a:r>
              <a:rPr lang="en-US" sz="2000" dirty="0">
                <a:solidFill>
                  <a:schemeClr val="tx1"/>
                </a:solidFill>
              </a:rPr>
              <a:t> area associated with each node.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3A5BB6-D455-57C4-E225-20D26E1AF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9" y="63647"/>
            <a:ext cx="9116697" cy="96215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1063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9539284-B616-BD7A-278F-7C39A7478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334850"/>
              </p:ext>
            </p:extLst>
          </p:nvPr>
        </p:nvGraphicFramePr>
        <p:xfrm>
          <a:off x="1003298" y="720970"/>
          <a:ext cx="9925539" cy="4844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215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1690-2EED-1165-3F43-B89F453D7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AFTER 06-09-2023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AC701-A731-EF67-A949-0F9A8BE70270}"/>
              </a:ext>
            </a:extLst>
          </p:cNvPr>
          <p:cNvSpPr txBox="1"/>
          <p:nvPr/>
        </p:nvSpPr>
        <p:spPr>
          <a:xfrm>
            <a:off x="2011680" y="1961804"/>
            <a:ext cx="79968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has been improved so that the </a:t>
            </a:r>
            <a:r>
              <a:rPr lang="en-US" dirty="0" err="1"/>
              <a:t>subcatchments</a:t>
            </a:r>
            <a:r>
              <a:rPr lang="en-US" dirty="0"/>
              <a:t> reflect better the real conditions of the study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advanced on the elaboration of the code that allows to run the model from a script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propose some operational quantities and I suggest to do a prior sensitivity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2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F46DC6B-9D18-F4E5-4FCF-EF4DC9C251F4}"/>
              </a:ext>
            </a:extLst>
          </p:cNvPr>
          <p:cNvGrpSpPr/>
          <p:nvPr/>
        </p:nvGrpSpPr>
        <p:grpSpPr>
          <a:xfrm>
            <a:off x="41761" y="-166257"/>
            <a:ext cx="4908268" cy="3395892"/>
            <a:chOff x="341020" y="232756"/>
            <a:chExt cx="4908268" cy="33958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B259EE-9259-FE23-2E97-23C60DD78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751" y="232756"/>
              <a:ext cx="3694809" cy="3395892"/>
            </a:xfrm>
            <a:prstGeom prst="rect">
              <a:avLst/>
            </a:prstGeom>
          </p:spPr>
        </p:pic>
        <p:sp>
          <p:nvSpPr>
            <p:cNvPr id="3" name="Speech Bubble: Rectangle with Corners Rounded 2">
              <a:extLst>
                <a:ext uri="{FF2B5EF4-FFF2-40B4-BE49-F238E27FC236}">
                  <a16:creationId xmlns:a16="http://schemas.microsoft.com/office/drawing/2014/main" id="{06827153-2150-BAB5-A219-AF30F04F5D88}"/>
                </a:ext>
              </a:extLst>
            </p:cNvPr>
            <p:cNvSpPr/>
            <p:nvPr/>
          </p:nvSpPr>
          <p:spPr>
            <a:xfrm>
              <a:off x="1596043" y="515389"/>
              <a:ext cx="889462" cy="415636"/>
            </a:xfrm>
            <a:prstGeom prst="wedgeRoundRectCallout">
              <a:avLst>
                <a:gd name="adj1" fmla="val 50195"/>
                <a:gd name="adj2" fmla="val 118500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Branch 1</a:t>
              </a:r>
            </a:p>
          </p:txBody>
        </p: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8E18CBF8-583C-6C39-80FB-C4D0D613A308}"/>
                </a:ext>
              </a:extLst>
            </p:cNvPr>
            <p:cNvSpPr/>
            <p:nvPr/>
          </p:nvSpPr>
          <p:spPr>
            <a:xfrm>
              <a:off x="4359826" y="931025"/>
              <a:ext cx="889462" cy="415636"/>
            </a:xfrm>
            <a:prstGeom prst="wedgeRoundRectCallout">
              <a:avLst>
                <a:gd name="adj1" fmla="val -86254"/>
                <a:gd name="adj2" fmla="val 78500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Branch 2</a:t>
              </a:r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80FD0396-4739-0C1F-73FC-CF833049752C}"/>
                </a:ext>
              </a:extLst>
            </p:cNvPr>
            <p:cNvSpPr/>
            <p:nvPr/>
          </p:nvSpPr>
          <p:spPr>
            <a:xfrm>
              <a:off x="3530731" y="2355272"/>
              <a:ext cx="889462" cy="415636"/>
            </a:xfrm>
            <a:prstGeom prst="wedgeRoundRectCallout">
              <a:avLst>
                <a:gd name="adj1" fmla="val -77843"/>
                <a:gd name="adj2" fmla="val -73500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Branch 3</a:t>
              </a:r>
            </a:p>
          </p:txBody>
        </p: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920F1C56-ED8F-6370-FD8A-1C1DD5B53443}"/>
                </a:ext>
              </a:extLst>
            </p:cNvPr>
            <p:cNvSpPr/>
            <p:nvPr/>
          </p:nvSpPr>
          <p:spPr>
            <a:xfrm>
              <a:off x="906680" y="1346661"/>
              <a:ext cx="889462" cy="415636"/>
            </a:xfrm>
            <a:prstGeom prst="wedgeRoundRectCallout">
              <a:avLst>
                <a:gd name="adj1" fmla="val 100662"/>
                <a:gd name="adj2" fmla="val 106500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Branch 4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7823973C-5A2D-5C1A-BDD6-A78DCECC337B}"/>
                </a:ext>
              </a:extLst>
            </p:cNvPr>
            <p:cNvSpPr/>
            <p:nvPr/>
          </p:nvSpPr>
          <p:spPr>
            <a:xfrm>
              <a:off x="341020" y="2487654"/>
              <a:ext cx="889462" cy="415636"/>
            </a:xfrm>
            <a:prstGeom prst="wedgeRoundRectCallout">
              <a:avLst>
                <a:gd name="adj1" fmla="val 79167"/>
                <a:gd name="adj2" fmla="val -119500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Branch 5</a:t>
              </a: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A420402-71AD-F095-B79B-5ECB0017B3C0}"/>
                </a:ext>
              </a:extLst>
            </p:cNvPr>
            <p:cNvSpPr/>
            <p:nvPr/>
          </p:nvSpPr>
          <p:spPr>
            <a:xfrm>
              <a:off x="2485505" y="2996738"/>
              <a:ext cx="889462" cy="415636"/>
            </a:xfrm>
            <a:prstGeom prst="wedgeRoundRectCallout">
              <a:avLst>
                <a:gd name="adj1" fmla="val -51674"/>
                <a:gd name="adj2" fmla="val -73500"/>
                <a:gd name="adj3" fmla="val 16667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Branch 6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1B9B5-A845-9B83-DA70-2B0B98D7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7" y="3202546"/>
            <a:ext cx="3964907" cy="36554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E70CB0-62C9-EFB4-651F-C15908E0F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83" y="3197438"/>
            <a:ext cx="4287390" cy="36503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4CC937-4F68-EF98-8460-775E6C6CD873}"/>
              </a:ext>
            </a:extLst>
          </p:cNvPr>
          <p:cNvSpPr txBox="1"/>
          <p:nvPr/>
        </p:nvSpPr>
        <p:spPr>
          <a:xfrm>
            <a:off x="8666017" y="4422444"/>
            <a:ext cx="3146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Highlighted cells refer to data that was not measured in field campaigns, so it had to be estimated.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083C74-2880-69D7-EB56-E7BFB4D26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4983" y="36085"/>
            <a:ext cx="3289121" cy="30854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0B6056F-A831-7F23-ADD8-68B754819B7B}"/>
              </a:ext>
            </a:extLst>
          </p:cNvPr>
          <p:cNvSpPr txBox="1"/>
          <p:nvPr/>
        </p:nvSpPr>
        <p:spPr>
          <a:xfrm>
            <a:off x="8666017" y="576343"/>
            <a:ext cx="3289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Subcatchments</a:t>
            </a:r>
            <a:r>
              <a:rPr lang="en-US" dirty="0"/>
              <a:t> are defined on the basis of the DEM. The DEM original resolution is 20m. It was interpolated to a resolution of 5m.</a:t>
            </a:r>
          </a:p>
        </p:txBody>
      </p:sp>
    </p:spTree>
    <p:extLst>
      <p:ext uri="{BB962C8B-B14F-4D97-AF65-F5344CB8AC3E}">
        <p14:creationId xmlns:p14="http://schemas.microsoft.com/office/powerpoint/2010/main" val="2340637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2E3014-9DE1-B502-97C2-0CDD3EC6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61" y="1595326"/>
            <a:ext cx="4919898" cy="3395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41D4F6-77AB-FFB9-F1CA-7A0E1AB5B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" y="1524361"/>
            <a:ext cx="3799367" cy="1904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0EB07-B77D-2EE7-3804-D73CA0198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" y="4484885"/>
            <a:ext cx="3799365" cy="1904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0FE39-6368-37D3-D8E4-E1372D1A4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5149" y="4877161"/>
            <a:ext cx="3799366" cy="19046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50747A-724F-74E6-19F3-C73F3C274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2781" y="0"/>
            <a:ext cx="3724102" cy="1866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D4D431-11EB-FD16-2BBF-52154D303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5899" y="1126968"/>
            <a:ext cx="3543993" cy="1776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8544D6-CB44-84EF-231C-2874EFFA0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8566" y="3667682"/>
            <a:ext cx="3480216" cy="1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31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0">
            <a:extLst>
              <a:ext uri="{FF2B5EF4-FFF2-40B4-BE49-F238E27FC236}">
                <a16:creationId xmlns:a16="http://schemas.microsoft.com/office/drawing/2014/main" id="{B16DE3A1-4653-2A88-D3F5-E71C1B80D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" y="678573"/>
            <a:ext cx="4627495" cy="171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82C2C4-4C10-E6F5-CB66-79ACE9C16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847" y="215506"/>
            <a:ext cx="3662872" cy="3213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503781-84A9-1143-A843-546BEC03F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758" y="215505"/>
            <a:ext cx="3755240" cy="321349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6CF5CF-CDFC-3374-8092-FE5709E39984}"/>
              </a:ext>
            </a:extLst>
          </p:cNvPr>
          <p:cNvGrpSpPr/>
          <p:nvPr/>
        </p:nvGrpSpPr>
        <p:grpSpPr>
          <a:xfrm>
            <a:off x="372224" y="2859110"/>
            <a:ext cx="3883045" cy="3163133"/>
            <a:chOff x="4627495" y="0"/>
            <a:chExt cx="3883045" cy="316313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611255B-D772-746F-B3D2-E9F6CF18D0EA}"/>
                </a:ext>
              </a:extLst>
            </p:cNvPr>
            <p:cNvGrpSpPr/>
            <p:nvPr/>
          </p:nvGrpSpPr>
          <p:grpSpPr>
            <a:xfrm>
              <a:off x="4627495" y="0"/>
              <a:ext cx="3883045" cy="3163133"/>
              <a:chOff x="6316010" y="429006"/>
              <a:chExt cx="3883045" cy="316313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C6CFC4B-72A6-40D0-4041-8283BCFC68F6}"/>
                  </a:ext>
                </a:extLst>
              </p:cNvPr>
              <p:cNvGrpSpPr/>
              <p:nvPr/>
            </p:nvGrpSpPr>
            <p:grpSpPr>
              <a:xfrm>
                <a:off x="6675486" y="429006"/>
                <a:ext cx="3523569" cy="3163133"/>
                <a:chOff x="785751" y="232756"/>
                <a:chExt cx="3925645" cy="3395892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45C2908C-F951-1556-55FE-1CEC9924E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751" y="232756"/>
                  <a:ext cx="3694809" cy="3395892"/>
                </a:xfrm>
                <a:prstGeom prst="rect">
                  <a:avLst/>
                </a:prstGeom>
              </p:spPr>
            </p:pic>
            <p:sp>
              <p:nvSpPr>
                <p:cNvPr id="6" name="Speech Bubble: Rectangle with Corners Rounded 5">
                  <a:extLst>
                    <a:ext uri="{FF2B5EF4-FFF2-40B4-BE49-F238E27FC236}">
                      <a16:creationId xmlns:a16="http://schemas.microsoft.com/office/drawing/2014/main" id="{2CD49F08-6D23-18A9-5E8F-041012D91CE1}"/>
                    </a:ext>
                  </a:extLst>
                </p:cNvPr>
                <p:cNvSpPr/>
                <p:nvPr/>
              </p:nvSpPr>
              <p:spPr>
                <a:xfrm>
                  <a:off x="4016063" y="1826029"/>
                  <a:ext cx="695333" cy="248652"/>
                </a:xfrm>
                <a:prstGeom prst="wedgeRoundRectCallout">
                  <a:avLst>
                    <a:gd name="adj1" fmla="val -67512"/>
                    <a:gd name="adj2" fmla="val -48183"/>
                    <a:gd name="adj3" fmla="val 16667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21 m</a:t>
                  </a:r>
                  <a:r>
                    <a:rPr lang="en-US" sz="1200" baseline="30000" dirty="0"/>
                    <a:t>3</a:t>
                  </a:r>
                </a:p>
              </p:txBody>
            </p:sp>
            <p:sp>
              <p:nvSpPr>
                <p:cNvPr id="7" name="Speech Bubble: Rectangle with Corners Rounded 6">
                  <a:extLst>
                    <a:ext uri="{FF2B5EF4-FFF2-40B4-BE49-F238E27FC236}">
                      <a16:creationId xmlns:a16="http://schemas.microsoft.com/office/drawing/2014/main" id="{F2B3F9C7-B252-049E-7F7E-1B60A9D95238}"/>
                    </a:ext>
                  </a:extLst>
                </p:cNvPr>
                <p:cNvSpPr/>
                <p:nvPr/>
              </p:nvSpPr>
              <p:spPr>
                <a:xfrm>
                  <a:off x="2433436" y="2620155"/>
                  <a:ext cx="736459" cy="253546"/>
                </a:xfrm>
                <a:prstGeom prst="wedgeRoundRectCallout">
                  <a:avLst>
                    <a:gd name="adj1" fmla="val -47122"/>
                    <a:gd name="adj2" fmla="val -128306"/>
                    <a:gd name="adj3" fmla="val 16667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264 m</a:t>
                  </a:r>
                  <a:r>
                    <a:rPr lang="en-US" sz="1200" baseline="30000" dirty="0"/>
                    <a:t>3</a:t>
                  </a:r>
                </a:p>
              </p:txBody>
            </p:sp>
            <p:sp>
              <p:nvSpPr>
                <p:cNvPr id="9" name="Speech Bubble: Rectangle with Corners Rounded 8">
                  <a:extLst>
                    <a:ext uri="{FF2B5EF4-FFF2-40B4-BE49-F238E27FC236}">
                      <a16:creationId xmlns:a16="http://schemas.microsoft.com/office/drawing/2014/main" id="{29919974-2E5D-F7F1-64AF-F048D08FA528}"/>
                    </a:ext>
                  </a:extLst>
                </p:cNvPr>
                <p:cNvSpPr/>
                <p:nvPr/>
              </p:nvSpPr>
              <p:spPr>
                <a:xfrm>
                  <a:off x="1334351" y="2366608"/>
                  <a:ext cx="736459" cy="253546"/>
                </a:xfrm>
                <a:prstGeom prst="wedgeRoundRectCallout">
                  <a:avLst>
                    <a:gd name="adj1" fmla="val 77085"/>
                    <a:gd name="adj2" fmla="val -74409"/>
                    <a:gd name="adj3" fmla="val 16667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139 m</a:t>
                  </a:r>
                  <a:r>
                    <a:rPr lang="en-US" sz="1200" baseline="30000" dirty="0"/>
                    <a:t>3</a:t>
                  </a:r>
                </a:p>
              </p:txBody>
            </p:sp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735154E8-4A84-3992-8808-719EDFCB953A}"/>
                    </a:ext>
                  </a:extLst>
                </p:cNvPr>
                <p:cNvSpPr/>
                <p:nvPr/>
              </p:nvSpPr>
              <p:spPr>
                <a:xfrm>
                  <a:off x="3182907" y="2338752"/>
                  <a:ext cx="649404" cy="253546"/>
                </a:xfrm>
                <a:prstGeom prst="wedgeRoundRectCallout">
                  <a:avLst>
                    <a:gd name="adj1" fmla="val -77704"/>
                    <a:gd name="adj2" fmla="val -39145"/>
                    <a:gd name="adj3" fmla="val 16667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/>
                    <a:t>96 m</a:t>
                  </a:r>
                  <a:r>
                    <a:rPr lang="en-US" sz="1200" baseline="30000" dirty="0"/>
                    <a:t>3</a:t>
                  </a:r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AA27F6B-B01B-9796-B348-7378D592BA78}"/>
                  </a:ext>
                </a:extLst>
              </p:cNvPr>
              <p:cNvSpPr/>
              <p:nvPr/>
            </p:nvSpPr>
            <p:spPr>
              <a:xfrm>
                <a:off x="6316010" y="429006"/>
                <a:ext cx="2511108" cy="55745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Total flooded volume 540 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B4BC26-044B-6650-0AFE-69BCDD233B27}"/>
                </a:ext>
              </a:extLst>
            </p:cNvPr>
            <p:cNvSpPr/>
            <p:nvPr/>
          </p:nvSpPr>
          <p:spPr>
            <a:xfrm>
              <a:off x="5087389" y="1292336"/>
              <a:ext cx="2038234" cy="17251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280B976-951A-43E1-1737-B05172ED9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847" y="3428998"/>
            <a:ext cx="3662872" cy="3063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DCBE8B-1A01-4345-0D23-A7D9116208A6}"/>
              </a:ext>
            </a:extLst>
          </p:cNvPr>
          <p:cNvSpPr/>
          <p:nvPr/>
        </p:nvSpPr>
        <p:spPr>
          <a:xfrm>
            <a:off x="4747592" y="365023"/>
            <a:ext cx="1512916" cy="267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Diameter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FB3711-93FD-9C36-B42C-6D318DEA813B}"/>
              </a:ext>
            </a:extLst>
          </p:cNvPr>
          <p:cNvSpPr/>
          <p:nvPr/>
        </p:nvSpPr>
        <p:spPr>
          <a:xfrm>
            <a:off x="8434855" y="365023"/>
            <a:ext cx="1512916" cy="267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Roughness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8C597A2-9E65-FF2E-DAB7-2E4CCA89F8FD}"/>
              </a:ext>
            </a:extLst>
          </p:cNvPr>
          <p:cNvSpPr/>
          <p:nvPr/>
        </p:nvSpPr>
        <p:spPr>
          <a:xfrm>
            <a:off x="4747592" y="3541219"/>
            <a:ext cx="1512916" cy="267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Slope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0B2ABA-4D7E-D86D-7407-4D4653B68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718" y="3428997"/>
            <a:ext cx="3755239" cy="3069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8C5C96-E06C-2349-1FA1-64EB9DF654B6}"/>
              </a:ext>
            </a:extLst>
          </p:cNvPr>
          <p:cNvSpPr/>
          <p:nvPr/>
        </p:nvSpPr>
        <p:spPr>
          <a:xfrm>
            <a:off x="8410464" y="3537282"/>
            <a:ext cx="1512916" cy="267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 capacity</a:t>
            </a:r>
          </a:p>
        </p:txBody>
      </p:sp>
    </p:spTree>
    <p:extLst>
      <p:ext uri="{BB962C8B-B14F-4D97-AF65-F5344CB8AC3E}">
        <p14:creationId xmlns:p14="http://schemas.microsoft.com/office/powerpoint/2010/main" val="365388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FD4C7-E05D-4091-47C2-DCF326AE7ABE}"/>
              </a:ext>
            </a:extLst>
          </p:cNvPr>
          <p:cNvGrpSpPr/>
          <p:nvPr/>
        </p:nvGrpSpPr>
        <p:grpSpPr>
          <a:xfrm>
            <a:off x="213229" y="220902"/>
            <a:ext cx="3316376" cy="3441861"/>
            <a:chOff x="6675486" y="150277"/>
            <a:chExt cx="3316376" cy="34418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44E541-C797-5C1E-54D9-01F8B6B6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5486" y="429005"/>
              <a:ext cx="3316376" cy="3163133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77F140A-BA2C-D6C1-A9D4-04323BC49471}"/>
                </a:ext>
              </a:extLst>
            </p:cNvPr>
            <p:cNvSpPr/>
            <p:nvPr/>
          </p:nvSpPr>
          <p:spPr>
            <a:xfrm>
              <a:off x="6820758" y="150277"/>
              <a:ext cx="1512916" cy="55745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Total volume 540 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805297A-2F62-3F14-0E8E-9EE909749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731" y="2582"/>
            <a:ext cx="4139701" cy="340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C4F216-FCF3-8C6A-96BA-254573510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432" y="-9851"/>
            <a:ext cx="4239568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7A51D2-33C0-345E-9CC9-94B32616F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7032" y="3404134"/>
            <a:ext cx="4139701" cy="3435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E3C2A9-CC3A-EBEA-0889-9DF52D9487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19"/>
          <a:stretch/>
        </p:blipFill>
        <p:spPr>
          <a:xfrm>
            <a:off x="7936733" y="3416567"/>
            <a:ext cx="4255267" cy="34355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7A454C-D690-3A2D-42D8-7C712ADDCA90}"/>
              </a:ext>
            </a:extLst>
          </p:cNvPr>
          <p:cNvSpPr/>
          <p:nvPr/>
        </p:nvSpPr>
        <p:spPr>
          <a:xfrm>
            <a:off x="358501" y="4711838"/>
            <a:ext cx="2978086" cy="6870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 numbers generally range between 80 and 90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603F196-1248-61AD-0B80-28765A571B2B}"/>
              </a:ext>
            </a:extLst>
          </p:cNvPr>
          <p:cNvSpPr/>
          <p:nvPr/>
        </p:nvSpPr>
        <p:spPr>
          <a:xfrm>
            <a:off x="4893111" y="86971"/>
            <a:ext cx="1512916" cy="267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Slope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C927B40-8A75-FF5E-78AD-8E1802FEE02E}"/>
              </a:ext>
            </a:extLst>
          </p:cNvPr>
          <p:cNvSpPr/>
          <p:nvPr/>
        </p:nvSpPr>
        <p:spPr>
          <a:xfrm>
            <a:off x="8924406" y="86971"/>
            <a:ext cx="1512916" cy="267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043CFD-B37E-6EC5-C6AC-CFA91230E48B}"/>
              </a:ext>
            </a:extLst>
          </p:cNvPr>
          <p:cNvSpPr/>
          <p:nvPr/>
        </p:nvSpPr>
        <p:spPr>
          <a:xfrm>
            <a:off x="4900780" y="3528832"/>
            <a:ext cx="2179030" cy="267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Infiltration [mm/h]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9EDDF7-6E62-380C-504D-1562DD32766A}"/>
              </a:ext>
            </a:extLst>
          </p:cNvPr>
          <p:cNvSpPr/>
          <p:nvPr/>
        </p:nvSpPr>
        <p:spPr>
          <a:xfrm>
            <a:off x="9040481" y="3535804"/>
            <a:ext cx="1512916" cy="267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Runoff [CMS]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539C83-5976-834A-CAF3-6B24BB3544B9}"/>
              </a:ext>
            </a:extLst>
          </p:cNvPr>
          <p:cNvSpPr txBox="1"/>
          <p:nvPr/>
        </p:nvSpPr>
        <p:spPr>
          <a:xfrm>
            <a:off x="314827" y="5578842"/>
            <a:ext cx="308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* Large CN numbers are associated with less permeable 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39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0A678C3-3955-6285-E8ED-BA6C70213A18}"/>
              </a:ext>
            </a:extLst>
          </p:cNvPr>
          <p:cNvGrpSpPr/>
          <p:nvPr/>
        </p:nvGrpSpPr>
        <p:grpSpPr>
          <a:xfrm>
            <a:off x="71204" y="1"/>
            <a:ext cx="4139701" cy="3360754"/>
            <a:chOff x="135308" y="469665"/>
            <a:chExt cx="5267965" cy="430651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B4E8B1F-A22C-F385-7ABA-2A9D63764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308" y="469665"/>
              <a:ext cx="5267965" cy="43065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10856DF-409B-B74A-4468-4E6DBAF073CA}"/>
                </a:ext>
              </a:extLst>
            </p:cNvPr>
            <p:cNvSpPr/>
            <p:nvPr/>
          </p:nvSpPr>
          <p:spPr>
            <a:xfrm>
              <a:off x="3807229" y="2202873"/>
              <a:ext cx="133004" cy="1413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DC14CEF-421A-15F4-3615-3533F9C86681}"/>
                </a:ext>
              </a:extLst>
            </p:cNvPr>
            <p:cNvSpPr/>
            <p:nvPr/>
          </p:nvSpPr>
          <p:spPr>
            <a:xfrm>
              <a:off x="3203170" y="2622920"/>
              <a:ext cx="133004" cy="1413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CA5241D-F116-C780-A665-16FD969534AB}"/>
                </a:ext>
              </a:extLst>
            </p:cNvPr>
            <p:cNvSpPr/>
            <p:nvPr/>
          </p:nvSpPr>
          <p:spPr>
            <a:xfrm>
              <a:off x="3070166" y="2149094"/>
              <a:ext cx="133004" cy="1413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6CFE480-2E74-42B3-5E64-B86856130C01}"/>
                </a:ext>
              </a:extLst>
            </p:cNvPr>
            <p:cNvSpPr/>
            <p:nvPr/>
          </p:nvSpPr>
          <p:spPr>
            <a:xfrm>
              <a:off x="2636286" y="1939637"/>
              <a:ext cx="133004" cy="1413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0AE7589-3A04-6DA4-1D01-5A7BA4E84FDE}"/>
                </a:ext>
              </a:extLst>
            </p:cNvPr>
            <p:cNvSpPr/>
            <p:nvPr/>
          </p:nvSpPr>
          <p:spPr>
            <a:xfrm>
              <a:off x="3147751" y="1848451"/>
              <a:ext cx="133004" cy="1413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761334-342C-DB63-A650-DA6361ED8C72}"/>
                </a:ext>
              </a:extLst>
            </p:cNvPr>
            <p:cNvSpPr/>
            <p:nvPr/>
          </p:nvSpPr>
          <p:spPr>
            <a:xfrm>
              <a:off x="3336174" y="2132215"/>
              <a:ext cx="133004" cy="14131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C59B81-E154-CF76-CB65-A8670D7D3B7D}"/>
              </a:ext>
            </a:extLst>
          </p:cNvPr>
          <p:cNvSpPr/>
          <p:nvPr/>
        </p:nvSpPr>
        <p:spPr>
          <a:xfrm>
            <a:off x="8315153" y="92505"/>
            <a:ext cx="2598670" cy="202415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Operational quantity 1:</a:t>
            </a:r>
          </a:p>
          <a:p>
            <a:r>
              <a:rPr lang="en-US" dirty="0"/>
              <a:t>Diameter [m]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EFC93B-2A33-AE9F-8D42-86B24F8F3A44}"/>
              </a:ext>
            </a:extLst>
          </p:cNvPr>
          <p:cNvSpPr/>
          <p:nvPr/>
        </p:nvSpPr>
        <p:spPr>
          <a:xfrm>
            <a:off x="4730927" y="2555910"/>
            <a:ext cx="3442301" cy="150322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Operational quantity 2:</a:t>
            </a:r>
          </a:p>
          <a:p>
            <a:r>
              <a:rPr lang="en-US" dirty="0"/>
              <a:t>Manning rough. Coeff.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0.009 (PVC)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0.014 (CS)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796676-6236-231B-00E4-A6E31CE370F9}"/>
              </a:ext>
            </a:extLst>
          </p:cNvPr>
          <p:cNvSpPr/>
          <p:nvPr/>
        </p:nvSpPr>
        <p:spPr>
          <a:xfrm>
            <a:off x="8315153" y="2398675"/>
            <a:ext cx="3442301" cy="169725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Operational quantity 3:</a:t>
            </a:r>
          </a:p>
          <a:p>
            <a:r>
              <a:rPr lang="en-US" dirty="0"/>
              <a:t>CN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CN values 5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CN values 10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Decrease CN values 15 units.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0A553E-080F-AE07-ADBD-05F09EDC8B5F}"/>
              </a:ext>
            </a:extLst>
          </p:cNvPr>
          <p:cNvGrpSpPr/>
          <p:nvPr/>
        </p:nvGrpSpPr>
        <p:grpSpPr>
          <a:xfrm>
            <a:off x="71204" y="3404535"/>
            <a:ext cx="4139701" cy="3435557"/>
            <a:chOff x="2071543" y="3170668"/>
            <a:chExt cx="4139701" cy="343555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252ED69-64DA-0728-A5B3-5B857B902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1543" y="3170668"/>
              <a:ext cx="4139701" cy="34355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F792EA-DFCA-678B-9EE1-E061DC2F8A4F}"/>
                </a:ext>
              </a:extLst>
            </p:cNvPr>
            <p:cNvSpPr/>
            <p:nvPr/>
          </p:nvSpPr>
          <p:spPr>
            <a:xfrm>
              <a:off x="3563185" y="5002268"/>
              <a:ext cx="116639" cy="121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366308-C4F1-BCA1-4011-C167CB9E06C3}"/>
                </a:ext>
              </a:extLst>
            </p:cNvPr>
            <p:cNvSpPr/>
            <p:nvPr/>
          </p:nvSpPr>
          <p:spPr>
            <a:xfrm>
              <a:off x="2937265" y="5033666"/>
              <a:ext cx="116639" cy="121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F722CDE-A1B4-D618-05B8-ED0897D6B4B7}"/>
                </a:ext>
              </a:extLst>
            </p:cNvPr>
            <p:cNvSpPr/>
            <p:nvPr/>
          </p:nvSpPr>
          <p:spPr>
            <a:xfrm>
              <a:off x="2351555" y="4805907"/>
              <a:ext cx="116639" cy="121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1A9CFE2-4198-5657-097D-904B90D146BA}"/>
                </a:ext>
              </a:extLst>
            </p:cNvPr>
            <p:cNvSpPr/>
            <p:nvPr/>
          </p:nvSpPr>
          <p:spPr>
            <a:xfrm>
              <a:off x="4141393" y="5258174"/>
              <a:ext cx="116639" cy="121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2B1FAB-E6A8-4CDF-469D-9F3077A9CB00}"/>
                </a:ext>
              </a:extLst>
            </p:cNvPr>
            <p:cNvSpPr/>
            <p:nvPr/>
          </p:nvSpPr>
          <p:spPr>
            <a:xfrm>
              <a:off x="2692015" y="4684741"/>
              <a:ext cx="116639" cy="121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F10AC26-626E-FD54-9478-480DDAEB10E1}"/>
                </a:ext>
              </a:extLst>
            </p:cNvPr>
            <p:cNvSpPr/>
            <p:nvPr/>
          </p:nvSpPr>
          <p:spPr>
            <a:xfrm>
              <a:off x="3347346" y="5123567"/>
              <a:ext cx="116639" cy="121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56FF81B-466B-B333-4241-8143AC778280}"/>
                </a:ext>
              </a:extLst>
            </p:cNvPr>
            <p:cNvSpPr/>
            <p:nvPr/>
          </p:nvSpPr>
          <p:spPr>
            <a:xfrm>
              <a:off x="3949761" y="5836087"/>
              <a:ext cx="116639" cy="121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50BAC92-08F4-62C0-2E0E-F9CE81CFCE55}"/>
              </a:ext>
            </a:extLst>
          </p:cNvPr>
          <p:cNvSpPr/>
          <p:nvPr/>
        </p:nvSpPr>
        <p:spPr>
          <a:xfrm>
            <a:off x="4242130" y="5613340"/>
            <a:ext cx="7862196" cy="11884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Still, we have too many parameters!!!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do a sensitivity analysis of the </a:t>
            </a:r>
            <a:r>
              <a:rPr lang="en-US" dirty="0" err="1"/>
              <a:t>hyetograms</a:t>
            </a:r>
            <a:r>
              <a:rPr lang="en-US" dirty="0"/>
              <a:t> to identify relevant parameters and reduce computational cost of the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to define ranges of variability for all stochastic quantities.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C7804D-4F73-9F6B-918F-DD7932C62723}"/>
              </a:ext>
            </a:extLst>
          </p:cNvPr>
          <p:cNvGrpSpPr/>
          <p:nvPr/>
        </p:nvGrpSpPr>
        <p:grpSpPr>
          <a:xfrm>
            <a:off x="4242130" y="4318443"/>
            <a:ext cx="7862196" cy="1200329"/>
            <a:chOff x="4782974" y="5613340"/>
            <a:chExt cx="7444996" cy="12003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145B8C-6C68-FAA3-1936-C40C1F3D724D}"/>
                </a:ext>
              </a:extLst>
            </p:cNvPr>
            <p:cNvSpPr txBox="1"/>
            <p:nvPr/>
          </p:nvSpPr>
          <p:spPr>
            <a:xfrm>
              <a:off x="4782974" y="5613340"/>
              <a:ext cx="7444996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Blue circles indicate which conduits and which </a:t>
              </a:r>
              <a:r>
                <a:rPr lang="en-US" dirty="0" err="1"/>
                <a:t>subcatchments</a:t>
              </a:r>
              <a:r>
                <a:rPr lang="en-US" dirty="0"/>
                <a:t> will be modified by the operational variables.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Note that all the elements will be modified at once in each realization. e.g., The diameter of the conduits in a given realization will be the same for all conduits.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7D0275E-2ADC-99AA-5B6F-787B6B7F764C}"/>
                </a:ext>
              </a:extLst>
            </p:cNvPr>
            <p:cNvSpPr/>
            <p:nvPr/>
          </p:nvSpPr>
          <p:spPr>
            <a:xfrm>
              <a:off x="4858731" y="5737469"/>
              <a:ext cx="116639" cy="1212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32AD17-0E4D-BC4C-EF67-1BBC80D3EB28}"/>
              </a:ext>
            </a:extLst>
          </p:cNvPr>
          <p:cNvGrpSpPr/>
          <p:nvPr/>
        </p:nvGrpSpPr>
        <p:grpSpPr>
          <a:xfrm>
            <a:off x="4747004" y="17380"/>
            <a:ext cx="3426224" cy="2453510"/>
            <a:chOff x="4747004" y="17380"/>
            <a:chExt cx="3426224" cy="245351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BA51FC8-DB44-EC26-FF7B-DB5AC86CF7F7}"/>
                </a:ext>
              </a:extLst>
            </p:cNvPr>
            <p:cNvSpPr/>
            <p:nvPr/>
          </p:nvSpPr>
          <p:spPr>
            <a:xfrm>
              <a:off x="4747004" y="17380"/>
              <a:ext cx="3426224" cy="245351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Stochastic quantities: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a1 = []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 = []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α = []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ε = []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l-GR" dirty="0">
                  <a:latin typeface="Calibri" panose="020F0502020204030204" pitchFamily="34" charset="0"/>
                  <a:cs typeface="Calibri" panose="020F0502020204030204" pitchFamily="34" charset="0"/>
                </a:rPr>
                <a:t>κ</a:t>
              </a: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= []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Roughness surface = []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Depression storage = []</a:t>
              </a:r>
              <a:endParaRPr lang="en-US" dirty="0"/>
            </a:p>
          </p:txBody>
        </p: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12EE09AF-6902-3734-7C60-30EFFE8AF8CB}"/>
                </a:ext>
              </a:extLst>
            </p:cNvPr>
            <p:cNvSpPr/>
            <p:nvPr/>
          </p:nvSpPr>
          <p:spPr>
            <a:xfrm>
              <a:off x="5884752" y="416459"/>
              <a:ext cx="211248" cy="1390615"/>
            </a:xfrm>
            <a:prstGeom prst="righ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FAA5FF-5600-BB2B-4711-E2D84ADADF2C}"/>
                </a:ext>
              </a:extLst>
            </p:cNvPr>
            <p:cNvSpPr txBox="1"/>
            <p:nvPr/>
          </p:nvSpPr>
          <p:spPr>
            <a:xfrm>
              <a:off x="6072234" y="927100"/>
              <a:ext cx="11615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LSPP pars.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173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C72A5C1-0249-D146-5E13-9C2112F27E59}"/>
              </a:ext>
            </a:extLst>
          </p:cNvPr>
          <p:cNvGrpSpPr/>
          <p:nvPr/>
        </p:nvGrpSpPr>
        <p:grpSpPr>
          <a:xfrm>
            <a:off x="27560" y="606052"/>
            <a:ext cx="11928764" cy="4452605"/>
            <a:chOff x="0" y="2330581"/>
            <a:chExt cx="11928764" cy="44526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BBA02E-F9B8-4C69-0703-12BCEC47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479" y="5528350"/>
              <a:ext cx="10492571" cy="1254836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857BC9-371A-943D-A0F5-A4E55A62B181}"/>
                </a:ext>
              </a:extLst>
            </p:cNvPr>
            <p:cNvGrpSpPr/>
            <p:nvPr/>
          </p:nvGrpSpPr>
          <p:grpSpPr>
            <a:xfrm>
              <a:off x="4902799" y="2330581"/>
              <a:ext cx="7025965" cy="3298071"/>
              <a:chOff x="159026" y="2230279"/>
              <a:chExt cx="7025965" cy="329807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8FA62E2-C44E-CA13-4648-EC1B951D1E74}"/>
                  </a:ext>
                </a:extLst>
              </p:cNvPr>
              <p:cNvGrpSpPr/>
              <p:nvPr/>
            </p:nvGrpSpPr>
            <p:grpSpPr>
              <a:xfrm>
                <a:off x="159026" y="2230279"/>
                <a:ext cx="7025965" cy="3298071"/>
                <a:chOff x="0" y="2305878"/>
                <a:chExt cx="7025965" cy="3298071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8215064A-0A39-B7EC-5744-51090CA423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2305878"/>
                  <a:ext cx="7025965" cy="3298071"/>
                </a:xfrm>
                <a:prstGeom prst="rect">
                  <a:avLst/>
                </a:prstGeom>
              </p:spPr>
            </p:pic>
            <p:sp>
              <p:nvSpPr>
                <p:cNvPr id="4" name="Multiplication Sign 3">
                  <a:extLst>
                    <a:ext uri="{FF2B5EF4-FFF2-40B4-BE49-F238E27FC236}">
                      <a16:creationId xmlns:a16="http://schemas.microsoft.com/office/drawing/2014/main" id="{DF20C6DE-CAC7-9CFF-0724-B40AEDD17254}"/>
                    </a:ext>
                  </a:extLst>
                </p:cNvPr>
                <p:cNvSpPr/>
                <p:nvPr/>
              </p:nvSpPr>
              <p:spPr>
                <a:xfrm>
                  <a:off x="2614991" y="2305878"/>
                  <a:ext cx="2205487" cy="624445"/>
                </a:xfrm>
                <a:prstGeom prst="mathMultiply">
                  <a:avLst>
                    <a:gd name="adj1" fmla="val 4420"/>
                  </a:avLst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BE4BD0B-900A-7680-58EF-602C25DA8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0899" y="4927548"/>
                <a:ext cx="1267002" cy="371527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C42FA6-4659-294E-C3DC-5B41B18D85B3}"/>
                </a:ext>
              </a:extLst>
            </p:cNvPr>
            <p:cNvGrpSpPr/>
            <p:nvPr/>
          </p:nvGrpSpPr>
          <p:grpSpPr>
            <a:xfrm>
              <a:off x="0" y="2330581"/>
              <a:ext cx="4536842" cy="2769182"/>
              <a:chOff x="7244626" y="987809"/>
              <a:chExt cx="4536842" cy="276918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0441B7A-E51C-0EEC-4E1B-F54D563A2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4626" y="987809"/>
                <a:ext cx="4362238" cy="27691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04FDCAF-23C1-64CC-5BD9-CB5482B1A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47835" y="3364893"/>
                <a:ext cx="1133633" cy="342948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240AC8-4E4A-BA50-60B1-1382D51B3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22023" y="2707334"/>
              <a:ext cx="2186686" cy="799662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46B984-83F8-68A1-4ED1-D82EC8406EE2}"/>
              </a:ext>
            </a:extLst>
          </p:cNvPr>
          <p:cNvSpPr/>
          <p:nvPr/>
        </p:nvSpPr>
        <p:spPr>
          <a:xfrm>
            <a:off x="299258" y="74814"/>
            <a:ext cx="11629506" cy="4618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does SWMM conceptualize the flow of water?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1D6017-66BF-BCB2-DEDB-219C4AA2EA5B}"/>
              </a:ext>
            </a:extLst>
          </p:cNvPr>
          <p:cNvSpPr/>
          <p:nvPr/>
        </p:nvSpPr>
        <p:spPr>
          <a:xfrm>
            <a:off x="305460" y="5236036"/>
            <a:ext cx="3662058" cy="133045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Precipitation = f</a:t>
            </a:r>
            <a:r>
              <a:rPr lang="en-US" sz="2400" dirty="0">
                <a:solidFill>
                  <a:schemeClr val="bg1"/>
                </a:solidFill>
              </a:rPr>
              <a:t>(LSPP, T, hyetograph model, rain duration, and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 err="1">
                <a:solidFill>
                  <a:schemeClr val="bg1"/>
                </a:solidFill>
              </a:rPr>
              <a:t>t</a:t>
            </a:r>
            <a:r>
              <a:rPr lang="en-US" sz="2400" baseline="-25000" dirty="0" err="1">
                <a:solidFill>
                  <a:schemeClr val="bg1"/>
                </a:solidFill>
              </a:rPr>
              <a:t>hy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17B830-9587-7BCD-4389-9A179D7D6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7552" y="5134551"/>
            <a:ext cx="3788462" cy="1738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CAA9DE-1A98-1BD6-4EC4-30345CB119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6237" y="5296254"/>
            <a:ext cx="3873517" cy="15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3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267E50-08F4-4F25-0890-C0F3F9DB58A7}"/>
              </a:ext>
            </a:extLst>
          </p:cNvPr>
          <p:cNvSpPr/>
          <p:nvPr/>
        </p:nvSpPr>
        <p:spPr>
          <a:xfrm>
            <a:off x="299258" y="74814"/>
            <a:ext cx="11629506" cy="4618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does SWMM conceptualize the flow of water?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AA5A89-0A6C-92CC-1341-8B178AB5E97E}"/>
              </a:ext>
            </a:extLst>
          </p:cNvPr>
          <p:cNvSpPr/>
          <p:nvPr/>
        </p:nvSpPr>
        <p:spPr>
          <a:xfrm>
            <a:off x="299258" y="787906"/>
            <a:ext cx="3553814" cy="56558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Infiltration = f(CN)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68ED2D-DCEA-7300-6747-93304E69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65" y="1449421"/>
            <a:ext cx="1714739" cy="857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027065-304D-2084-EEC5-7DCC8067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65" y="2402726"/>
            <a:ext cx="1943371" cy="733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3CACCE-7505-93C5-2D58-5872B75CD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32" y="3191847"/>
            <a:ext cx="1991003" cy="7716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8DC530-C60A-3DED-1304-ECFC3C26A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048" y="5704838"/>
            <a:ext cx="1876687" cy="581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F16659-F24C-5519-961C-4A034992BF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653" y="4064643"/>
            <a:ext cx="1505160" cy="5048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2EC5D8-5D6D-8937-B0B9-412C35547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479" y="4756135"/>
            <a:ext cx="1943371" cy="76210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C7E445F-D3BE-E6CA-0325-F604797D307A}"/>
              </a:ext>
            </a:extLst>
          </p:cNvPr>
          <p:cNvGrpSpPr/>
          <p:nvPr/>
        </p:nvGrpSpPr>
        <p:grpSpPr>
          <a:xfrm>
            <a:off x="4464423" y="683335"/>
            <a:ext cx="7260983" cy="3042756"/>
            <a:chOff x="4509247" y="614844"/>
            <a:chExt cx="7260983" cy="304275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0BBD1D-9A3E-8718-56F7-CB4443624CC6}"/>
                </a:ext>
              </a:extLst>
            </p:cNvPr>
            <p:cNvSpPr/>
            <p:nvPr/>
          </p:nvSpPr>
          <p:spPr>
            <a:xfrm>
              <a:off x="4509247" y="614844"/>
              <a:ext cx="7260983" cy="304275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tx1"/>
                  </a:solidFill>
                </a:rPr>
                <a:t>P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  <a:r>
                <a:rPr lang="en-US" dirty="0">
                  <a:solidFill>
                    <a:schemeClr val="tx1"/>
                  </a:solidFill>
                </a:rPr>
                <a:t> = 0, F</a:t>
              </a:r>
              <a:r>
                <a:rPr lang="en-US" baseline="-25000" dirty="0">
                  <a:solidFill>
                    <a:schemeClr val="tx1"/>
                  </a:solidFill>
                </a:rPr>
                <a:t>1</a:t>
              </a:r>
              <a:r>
                <a:rPr lang="en-US" dirty="0">
                  <a:solidFill>
                    <a:schemeClr val="tx1"/>
                  </a:solidFill>
                </a:rPr>
                <a:t> = 0 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tx1"/>
                  </a:solidFill>
                </a:rPr>
                <a:t>Compute cumulative rainfall and infiltration at the end of the time step:</a:t>
              </a:r>
            </a:p>
            <a:p>
              <a:pPr marL="342900" indent="-342900">
                <a:buAutoNum type="arabicPeriod"/>
              </a:pPr>
              <a:endParaRPr lang="en-US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endParaRPr lang="en-US" dirty="0">
                <a:solidFill>
                  <a:schemeClr val="tx1"/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tx1"/>
                  </a:solidFill>
                </a:rPr>
                <a:t>Compute potential infiltration rate: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9CE1C36-D0DE-3798-1ECF-52EDEA05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6159" y="1353486"/>
              <a:ext cx="1933845" cy="112410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23689B7-88C2-84B6-4CC5-E980AF7D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76686" y="2978077"/>
              <a:ext cx="1743318" cy="476316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A9AE335-6DB9-1FFE-8252-94EA00923E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2496" y="3900479"/>
            <a:ext cx="5542470" cy="22735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E007D1-2C3B-F0ED-0221-2811B4BD7453}"/>
              </a:ext>
            </a:extLst>
          </p:cNvPr>
          <p:cNvSpPr txBox="1"/>
          <p:nvPr/>
        </p:nvSpPr>
        <p:spPr>
          <a:xfrm>
            <a:off x="4372496" y="6348386"/>
            <a:ext cx="604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Large CN numbers are associated with less permeable 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05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AC1CB2-A12F-9545-51F4-F1DE3B73A80F}"/>
              </a:ext>
            </a:extLst>
          </p:cNvPr>
          <p:cNvSpPr/>
          <p:nvPr/>
        </p:nvSpPr>
        <p:spPr>
          <a:xfrm>
            <a:off x="4509247" y="614844"/>
            <a:ext cx="7260983" cy="525703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267E50-08F4-4F25-0890-C0F3F9DB58A7}"/>
              </a:ext>
            </a:extLst>
          </p:cNvPr>
          <p:cNvSpPr/>
          <p:nvPr/>
        </p:nvSpPr>
        <p:spPr>
          <a:xfrm>
            <a:off x="299258" y="74814"/>
            <a:ext cx="11629506" cy="4618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does SWMM conceptualize the flow of water?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631C14-D429-F7F4-8CD3-7510AE8F00AA}"/>
              </a:ext>
            </a:extLst>
          </p:cNvPr>
          <p:cNvSpPr/>
          <p:nvPr/>
        </p:nvSpPr>
        <p:spPr>
          <a:xfrm>
            <a:off x="235222" y="614844"/>
            <a:ext cx="4065104" cy="155981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Surface </a:t>
            </a:r>
            <a:r>
              <a:rPr lang="en-US" sz="2400" dirty="0">
                <a:solidFill>
                  <a:schemeClr val="bg1"/>
                </a:solidFill>
              </a:rPr>
              <a:t>Runoff = f(roughness surface, surface slope, area, width, depression storage)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1EE778-E820-E73E-59E3-E1F38158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70" y="2192998"/>
            <a:ext cx="2981741" cy="1133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46BF16-CC03-6F64-5007-17117C098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2" y="3119424"/>
            <a:ext cx="3801005" cy="9907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B2CF97-6D9D-B1C0-F67C-7738ED7C22D0}"/>
              </a:ext>
            </a:extLst>
          </p:cNvPr>
          <p:cNvSpPr txBox="1"/>
          <p:nvPr/>
        </p:nvSpPr>
        <p:spPr>
          <a:xfrm>
            <a:off x="4581862" y="692593"/>
            <a:ext cx="71478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For each </a:t>
            </a:r>
            <a:r>
              <a:rPr lang="en-US" dirty="0" err="1"/>
              <a:t>subcatchment</a:t>
            </a:r>
            <a:r>
              <a:rPr lang="en-US" dirty="0"/>
              <a:t>, retrieve its current precipitation rate </a:t>
            </a:r>
            <a:r>
              <a:rPr lang="en-US" i="1" dirty="0" err="1"/>
              <a:t>i</a:t>
            </a:r>
            <a:r>
              <a:rPr lang="en-US" dirty="0"/>
              <a:t> from the hyetograph.</a:t>
            </a:r>
          </a:p>
          <a:p>
            <a:pPr marL="342900" indent="-342900">
              <a:buAutoNum type="arabicPeriod"/>
            </a:pPr>
            <a:r>
              <a:rPr lang="en-US" dirty="0"/>
              <a:t>For each </a:t>
            </a:r>
            <a:r>
              <a:rPr lang="en-US" dirty="0" err="1"/>
              <a:t>subcatchment</a:t>
            </a:r>
            <a:r>
              <a:rPr lang="en-US" dirty="0"/>
              <a:t>:</a:t>
            </a:r>
          </a:p>
          <a:p>
            <a:pPr marL="800100" lvl="1" indent="-342900">
              <a:buAutoNum type="arabicPeriod"/>
            </a:pPr>
            <a:r>
              <a:rPr lang="en-US" i="1" dirty="0"/>
              <a:t>d</a:t>
            </a:r>
            <a:r>
              <a:rPr lang="en-US" i="1" baseline="-25000" dirty="0"/>
              <a:t>a</a:t>
            </a:r>
            <a:r>
              <a:rPr lang="en-US" dirty="0"/>
              <a:t> = </a:t>
            </a:r>
            <a:r>
              <a:rPr lang="en-US" i="1" dirty="0" err="1"/>
              <a:t>i</a:t>
            </a:r>
            <a:r>
              <a:rPr lang="en-US" dirty="0"/>
              <a:t>*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Determine the infiltration rate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using any method.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f*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then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0 and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0, otherwise compute rainfall excess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x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–f.</a:t>
            </a:r>
          </a:p>
          <a:p>
            <a:pPr marL="800100" lvl="1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not enough to fill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over the time step, then update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set q=0, otherwise s</a:t>
            </a:r>
            <a:r>
              <a:rPr lang="en-US" dirty="0"/>
              <a:t>olve mass balance diff. equation.</a:t>
            </a:r>
          </a:p>
          <a:p>
            <a:pPr marL="1257300" lvl="2" indent="-342900">
              <a:buAutoNum type="arabicPeriod"/>
            </a:pPr>
            <a:r>
              <a:rPr lang="en-US" dirty="0"/>
              <a:t>If at the beginning of the time step d&lt;ds and the rainfall excess is positive, then compute the time step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during which the depth will exceed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set </a:t>
            </a:r>
            <a:r>
              <a:rPr lang="en-US" i="1" dirty="0"/>
              <a:t>d</a:t>
            </a:r>
            <a:r>
              <a:rPr lang="en-US" dirty="0"/>
              <a:t> = </a:t>
            </a:r>
            <a:r>
              <a:rPr lang="en-US" i="1" dirty="0"/>
              <a:t>d</a:t>
            </a:r>
            <a:r>
              <a:rPr lang="en-US" i="1" baseline="-25000" dirty="0"/>
              <a:t>s</a:t>
            </a:r>
            <a:r>
              <a:rPr lang="en-US" i="1" dirty="0"/>
              <a:t>.</a:t>
            </a:r>
          </a:p>
          <a:p>
            <a:pPr marL="1257300" lvl="2" indent="-342900">
              <a:buAutoNum type="arabicPeriod"/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AutoNum type="arabicPeriod"/>
            </a:pP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Solve:			for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over time step </a:t>
            </a:r>
            <a:r>
              <a:rPr lang="el-GR" i="1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dx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d-ds.</a:t>
            </a:r>
            <a:r>
              <a:rPr 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Compute the runoff per unit area </a:t>
            </a:r>
            <a:r>
              <a:rPr lang="en-US" i="1" dirty="0"/>
              <a:t>q</a:t>
            </a:r>
            <a:r>
              <a:rPr lang="en-US" dirty="0"/>
              <a:t> =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αd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^5/3 and total runoff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q*A</a:t>
            </a:r>
            <a:endParaRPr lang="en-US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C250CB-9FA2-D626-C7B5-EF52A955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3" y="3921009"/>
            <a:ext cx="3868594" cy="9907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19BBEB-2C7A-7CF5-7ED3-43FE06901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58" y="4945415"/>
            <a:ext cx="2126461" cy="9907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984E0F-5DAC-8019-6177-49CAB71DB12C}"/>
              </a:ext>
            </a:extLst>
          </p:cNvPr>
          <p:cNvSpPr txBox="1"/>
          <p:nvPr/>
        </p:nvSpPr>
        <p:spPr>
          <a:xfrm>
            <a:off x="1095834" y="6092032"/>
            <a:ext cx="1103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“In general, however, shifting hydrograph peaks in time is difficult to achieve through adjustment of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subcatchment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flow routing parameters. The time distribution of runoff is by far most sensitive to the time distribution of rainfall.”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BF5B8F-BEAD-5CF3-2E7B-793FC3826D31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5683622"/>
            <a:ext cx="486234" cy="8758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85CD8B3-0EA3-46D3-15B1-C519712D0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15" y="4116024"/>
            <a:ext cx="2286319" cy="36200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E8047E-A15A-18EA-EA40-12BEE50C9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540" y="4517670"/>
            <a:ext cx="1695687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9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ADD78-5699-4BB2-B7A1-96A82AE12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29" y="347189"/>
            <a:ext cx="6809335" cy="616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267E50-08F4-4F25-0890-C0F3F9DB58A7}"/>
              </a:ext>
            </a:extLst>
          </p:cNvPr>
          <p:cNvSpPr/>
          <p:nvPr/>
        </p:nvSpPr>
        <p:spPr>
          <a:xfrm>
            <a:off x="299258" y="74814"/>
            <a:ext cx="11629506" cy="4618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does SWMM conceptualize the flow of water?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7A6D7-BBDB-FFCA-7C93-A69529CB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231" y="660461"/>
            <a:ext cx="5923038" cy="4557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972CA-516D-8244-E04E-E07726C3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" y="660461"/>
            <a:ext cx="5053533" cy="61809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1E05421-9D4A-BE20-0D3B-E98D7F34CDB6}"/>
              </a:ext>
            </a:extLst>
          </p:cNvPr>
          <p:cNvGrpSpPr/>
          <p:nvPr/>
        </p:nvGrpSpPr>
        <p:grpSpPr>
          <a:xfrm>
            <a:off x="1400907" y="1840523"/>
            <a:ext cx="3951884" cy="5017477"/>
            <a:chOff x="1400907" y="1840523"/>
            <a:chExt cx="3951884" cy="50174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498BD2-6088-051A-2A51-D670D2FC8D3E}"/>
                </a:ext>
              </a:extLst>
            </p:cNvPr>
            <p:cNvSpPr/>
            <p:nvPr/>
          </p:nvSpPr>
          <p:spPr>
            <a:xfrm>
              <a:off x="1400908" y="4765430"/>
              <a:ext cx="3951883" cy="10374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41DA54-61ED-96AB-5F13-6663C2A36F08}"/>
                </a:ext>
              </a:extLst>
            </p:cNvPr>
            <p:cNvSpPr/>
            <p:nvPr/>
          </p:nvSpPr>
          <p:spPr>
            <a:xfrm>
              <a:off x="1400908" y="1840523"/>
              <a:ext cx="3951883" cy="141263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7B687B-04CF-2408-99B1-610696D07642}"/>
                </a:ext>
              </a:extLst>
            </p:cNvPr>
            <p:cNvSpPr/>
            <p:nvPr/>
          </p:nvSpPr>
          <p:spPr>
            <a:xfrm>
              <a:off x="1400907" y="6197539"/>
              <a:ext cx="3951883" cy="66046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16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933570-F3C7-7920-1004-E87FBC137C50}"/>
              </a:ext>
            </a:extLst>
          </p:cNvPr>
          <p:cNvGrpSpPr/>
          <p:nvPr/>
        </p:nvGrpSpPr>
        <p:grpSpPr>
          <a:xfrm>
            <a:off x="3853072" y="655946"/>
            <a:ext cx="6169007" cy="2048161"/>
            <a:chOff x="4023503" y="777299"/>
            <a:chExt cx="6169007" cy="20481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66AB71-89E2-D3B6-F80C-0B5800DBF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8048"/>
            <a:stretch/>
          </p:blipFill>
          <p:spPr>
            <a:xfrm>
              <a:off x="4023503" y="777299"/>
              <a:ext cx="4483918" cy="20481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D6BA33B-5F98-701E-D93F-DEF61ECF0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201" t="54561"/>
            <a:stretch/>
          </p:blipFill>
          <p:spPr>
            <a:xfrm>
              <a:off x="8483715" y="1891671"/>
              <a:ext cx="1708795" cy="930660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267E50-08F4-4F25-0890-C0F3F9DB58A7}"/>
              </a:ext>
            </a:extLst>
          </p:cNvPr>
          <p:cNvSpPr/>
          <p:nvPr/>
        </p:nvSpPr>
        <p:spPr>
          <a:xfrm>
            <a:off x="299258" y="74814"/>
            <a:ext cx="11629506" cy="4618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How does SWMM conceptualize the flow of water?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AA5A89-0A6C-92CC-1341-8B178AB5E97E}"/>
              </a:ext>
            </a:extLst>
          </p:cNvPr>
          <p:cNvSpPr/>
          <p:nvPr/>
        </p:nvSpPr>
        <p:spPr>
          <a:xfrm>
            <a:off x="299258" y="787905"/>
            <a:ext cx="3553814" cy="203442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Network flow = f(node elevation, node depth, conduit length, conduit roughness, co</a:t>
            </a:r>
            <a:r>
              <a:rPr lang="en-US" sz="2400" dirty="0">
                <a:solidFill>
                  <a:schemeClr val="bg1"/>
                </a:solidFill>
              </a:rPr>
              <a:t>nduit diameter</a:t>
            </a:r>
            <a:r>
              <a:rPr lang="en-US" sz="2400" dirty="0"/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B5BC28-1CCE-16E6-BBEC-FAB5E4456535}"/>
              </a:ext>
            </a:extLst>
          </p:cNvPr>
          <p:cNvGrpSpPr/>
          <p:nvPr/>
        </p:nvGrpSpPr>
        <p:grpSpPr>
          <a:xfrm>
            <a:off x="105826" y="3073523"/>
            <a:ext cx="5110897" cy="2946687"/>
            <a:chOff x="7497092" y="2671657"/>
            <a:chExt cx="4346148" cy="232644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95F9CA-A841-7799-66F9-49162A812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7092" y="2671657"/>
              <a:ext cx="2913000" cy="9792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F4B6D0-E255-9A64-9727-7D9ADB452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37" t="16701" r="5388"/>
            <a:stretch/>
          </p:blipFill>
          <p:spPr>
            <a:xfrm>
              <a:off x="7541054" y="3704632"/>
              <a:ext cx="4302186" cy="129347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7E6CE16-0A88-35BB-B100-0D7D7802B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151" y="773981"/>
            <a:ext cx="2280294" cy="8284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AFF03D2-6CC4-7F85-B056-F718F6433E81}"/>
              </a:ext>
            </a:extLst>
          </p:cNvPr>
          <p:cNvGrpSpPr/>
          <p:nvPr/>
        </p:nvGrpSpPr>
        <p:grpSpPr>
          <a:xfrm>
            <a:off x="4030639" y="2691341"/>
            <a:ext cx="4774223" cy="1293474"/>
            <a:chOff x="7248624" y="2909264"/>
            <a:chExt cx="4774223" cy="129347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466ED5-FD94-CDE9-809A-EC62EF638357}"/>
                </a:ext>
              </a:extLst>
            </p:cNvPr>
            <p:cNvSpPr/>
            <p:nvPr/>
          </p:nvSpPr>
          <p:spPr>
            <a:xfrm>
              <a:off x="7248624" y="2909264"/>
              <a:ext cx="4774223" cy="1293474"/>
            </a:xfrm>
            <a:prstGeom prst="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Momentum Equation for conduits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FB129DB-957D-1896-3480-7F3F2ADC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810" y="2982000"/>
              <a:ext cx="4467849" cy="87642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77949E1-F9A3-7847-990E-D82A3652FE57}"/>
              </a:ext>
            </a:extLst>
          </p:cNvPr>
          <p:cNvGrpSpPr/>
          <p:nvPr/>
        </p:nvGrpSpPr>
        <p:grpSpPr>
          <a:xfrm>
            <a:off x="9059836" y="2691341"/>
            <a:ext cx="2963011" cy="1293474"/>
            <a:chOff x="9059836" y="2691341"/>
            <a:chExt cx="2963011" cy="129347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75ACBE-EB42-78C0-6ED6-B797CCA8F527}"/>
                </a:ext>
              </a:extLst>
            </p:cNvPr>
            <p:cNvSpPr/>
            <p:nvPr/>
          </p:nvSpPr>
          <p:spPr>
            <a:xfrm>
              <a:off x="9059836" y="2691341"/>
              <a:ext cx="2963011" cy="1293474"/>
            </a:xfrm>
            <a:prstGeom prst="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dirty="0"/>
                <a:t>Head variation at nodes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F06998-AF2E-1ED3-B681-BC814DF53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96438" y="2817082"/>
              <a:ext cx="2181529" cy="8573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1646F3-7B09-5AA4-5C8C-CD5AC9992A17}"/>
              </a:ext>
            </a:extLst>
          </p:cNvPr>
          <p:cNvGrpSpPr/>
          <p:nvPr/>
        </p:nvGrpSpPr>
        <p:grpSpPr>
          <a:xfrm>
            <a:off x="5369912" y="4162291"/>
            <a:ext cx="6652935" cy="1857919"/>
            <a:chOff x="4662765" y="4157024"/>
            <a:chExt cx="6652935" cy="185791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84E0-E858-6354-280C-3C66F995BEE7}"/>
                </a:ext>
              </a:extLst>
            </p:cNvPr>
            <p:cNvSpPr/>
            <p:nvPr/>
          </p:nvSpPr>
          <p:spPr>
            <a:xfrm>
              <a:off x="4662765" y="4157024"/>
              <a:ext cx="6652935" cy="1857919"/>
            </a:xfrm>
            <a:prstGeom prst="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r"/>
              <a:r>
                <a:rPr lang="en-US" dirty="0"/>
                <a:t>Finite difference approximation of equations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E55F939-0CBE-7565-5603-47FC51DD3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47404" y="4220802"/>
              <a:ext cx="6336411" cy="7885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68E7C9-0E9F-EF12-0F2F-F87C4D66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7404" y="5009374"/>
              <a:ext cx="2179918" cy="88674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CEEC080-A904-35B6-F895-FDA56CB48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01" b="52852"/>
          <a:stretch/>
        </p:blipFill>
        <p:spPr>
          <a:xfrm>
            <a:off x="5852928" y="695799"/>
            <a:ext cx="1708795" cy="9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0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7ADF2D0-FA25-84F5-226E-CF4900E24533}"/>
              </a:ext>
            </a:extLst>
          </p:cNvPr>
          <p:cNvSpPr/>
          <p:nvPr/>
        </p:nvSpPr>
        <p:spPr>
          <a:xfrm>
            <a:off x="0" y="74814"/>
            <a:ext cx="12192000" cy="11055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Objective: To assist decision making when modifying a rainwater collection system.</a:t>
            </a:r>
          </a:p>
          <a:p>
            <a:pPr algn="ctr"/>
            <a:r>
              <a:rPr lang="en-US" sz="2400" dirty="0"/>
              <a:t>How? Assessing the influence of operational variables in the probability of failure of the system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F6A7F8-EA2C-524D-98C8-DEFD9D7F56D6}"/>
              </a:ext>
            </a:extLst>
          </p:cNvPr>
          <p:cNvSpPr/>
          <p:nvPr/>
        </p:nvSpPr>
        <p:spPr>
          <a:xfrm>
            <a:off x="184639" y="1752018"/>
            <a:ext cx="2880000" cy="240448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Precipitation: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</a:rPr>
              <a:t>LSPP pars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FF00FF"/>
                </a:highlight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FF00FF"/>
                </a:highlight>
              </a:rPr>
              <a:t>Rain duration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>
                <a:solidFill>
                  <a:schemeClr val="bg1"/>
                </a:solidFill>
                <a:highlight>
                  <a:srgbClr val="FF00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000" dirty="0">
                <a:solidFill>
                  <a:schemeClr val="bg1"/>
                </a:solidFill>
                <a:highlight>
                  <a:srgbClr val="FF00FF"/>
                </a:highlight>
              </a:rPr>
              <a:t>t</a:t>
            </a:r>
            <a:r>
              <a:rPr lang="en-US" sz="2000" baseline="-25000" dirty="0">
                <a:solidFill>
                  <a:schemeClr val="bg1"/>
                </a:solidFill>
                <a:highlight>
                  <a:srgbClr val="FF00FF"/>
                </a:highlight>
              </a:rPr>
              <a:t>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FF00FF"/>
                </a:highlight>
              </a:rPr>
              <a:t>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31BF6B-5F53-0505-084A-8AC69BDD4E21}"/>
              </a:ext>
            </a:extLst>
          </p:cNvPr>
          <p:cNvSpPr/>
          <p:nvPr/>
        </p:nvSpPr>
        <p:spPr>
          <a:xfrm>
            <a:off x="3170117" y="1768936"/>
            <a:ext cx="2880000" cy="82772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bg1"/>
                </a:solidFill>
              </a:rPr>
              <a:t>Infiltration: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</a:rPr>
              <a:t>CN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955653-7BED-6DA6-A25D-C9022096202E}"/>
              </a:ext>
            </a:extLst>
          </p:cNvPr>
          <p:cNvSpPr/>
          <p:nvPr/>
        </p:nvSpPr>
        <p:spPr>
          <a:xfrm>
            <a:off x="6155595" y="1768936"/>
            <a:ext cx="2880000" cy="23875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Surface </a:t>
            </a:r>
            <a:r>
              <a:rPr lang="en-US" sz="2000" dirty="0">
                <a:solidFill>
                  <a:schemeClr val="bg1"/>
                </a:solidFill>
              </a:rPr>
              <a:t>Runoff: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</a:rPr>
              <a:t>Roughness 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FF00FF"/>
                </a:highlight>
              </a:rPr>
              <a:t>Surface slope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FF00FF"/>
                </a:highlight>
              </a:rPr>
              <a:t>Area 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FF00FF"/>
                </a:highlight>
              </a:rPr>
              <a:t>Width 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highlight>
                  <a:srgbClr val="000000"/>
                </a:highlight>
              </a:rPr>
              <a:t>Depression storage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76A060-3CDD-E912-8F34-03A9AE1897EC}"/>
              </a:ext>
            </a:extLst>
          </p:cNvPr>
          <p:cNvSpPr/>
          <p:nvPr/>
        </p:nvSpPr>
        <p:spPr>
          <a:xfrm>
            <a:off x="9141073" y="1768936"/>
            <a:ext cx="2880000" cy="238756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Network flow: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00FF"/>
                </a:highlight>
              </a:rPr>
              <a:t>Node elevation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00FF"/>
                </a:highlight>
              </a:rPr>
              <a:t>Node depth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FF00FF"/>
                </a:highlight>
              </a:rPr>
              <a:t>Conduit length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8000"/>
                </a:highlight>
              </a:rPr>
              <a:t>Conduit roughness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ighlight>
                  <a:srgbClr val="008000"/>
                </a:highlight>
              </a:rPr>
              <a:t>Co</a:t>
            </a:r>
            <a:r>
              <a:rPr lang="en-US" sz="2000" dirty="0">
                <a:solidFill>
                  <a:schemeClr val="bg1"/>
                </a:solidFill>
                <a:highlight>
                  <a:srgbClr val="008000"/>
                </a:highlight>
              </a:rPr>
              <a:t>nduit diameter</a:t>
            </a:r>
            <a:endParaRPr lang="en-US" sz="2000" dirty="0">
              <a:highlight>
                <a:srgbClr val="008000"/>
              </a:highlight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8D8CB74-DB41-0CCA-FF2F-FFB0B5C4035E}"/>
              </a:ext>
            </a:extLst>
          </p:cNvPr>
          <p:cNvSpPr/>
          <p:nvPr/>
        </p:nvSpPr>
        <p:spPr>
          <a:xfrm>
            <a:off x="184638" y="1274886"/>
            <a:ext cx="2880000" cy="39565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LSPP - Chicago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DF23BE-3D74-AFE2-4748-FFA851670BC5}"/>
              </a:ext>
            </a:extLst>
          </p:cNvPr>
          <p:cNvSpPr/>
          <p:nvPr/>
        </p:nvSpPr>
        <p:spPr>
          <a:xfrm>
            <a:off x="3170116" y="1274886"/>
            <a:ext cx="2880000" cy="39565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D55CBBB-79B3-7A10-FCFA-2EA5B3271DDF}"/>
              </a:ext>
            </a:extLst>
          </p:cNvPr>
          <p:cNvSpPr/>
          <p:nvPr/>
        </p:nvSpPr>
        <p:spPr>
          <a:xfrm>
            <a:off x="6155594" y="1274886"/>
            <a:ext cx="2880000" cy="39565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Mass balance + Manning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2E4085F-1B47-FA7B-2EE7-4CDDA0ACE9EE}"/>
              </a:ext>
            </a:extLst>
          </p:cNvPr>
          <p:cNvSpPr/>
          <p:nvPr/>
        </p:nvSpPr>
        <p:spPr>
          <a:xfrm>
            <a:off x="9141073" y="1274886"/>
            <a:ext cx="2880000" cy="39565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Continuity/Dynamic wave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B17108-C21C-FA78-10BF-08234557B321}"/>
              </a:ext>
            </a:extLst>
          </p:cNvPr>
          <p:cNvSpPr/>
          <p:nvPr/>
        </p:nvSpPr>
        <p:spPr>
          <a:xfrm>
            <a:off x="184638" y="4237890"/>
            <a:ext cx="11836435" cy="729762"/>
          </a:xfrm>
          <a:prstGeom prst="roundRect">
            <a:avLst/>
          </a:prstGeom>
          <a:solidFill>
            <a:srgbClr val="CC00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 quantities: Return period, rain duration, </a:t>
            </a:r>
            <a:r>
              <a:rPr lang="el-GR" dirty="0"/>
              <a:t>Δ</a:t>
            </a:r>
            <a:r>
              <a:rPr lang="en-US" dirty="0"/>
              <a:t>t</a:t>
            </a:r>
            <a:r>
              <a:rPr lang="en-US" baseline="-25000" dirty="0"/>
              <a:t>hy</a:t>
            </a:r>
            <a:r>
              <a:rPr lang="en-US" dirty="0"/>
              <a:t>, r, surface slope, area SC, width SC, depression storage, node elevation, node depth, conduit </a:t>
            </a:r>
            <a:r>
              <a:rPr lang="en-US" dirty="0" err="1"/>
              <a:t>lenght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3C7B4B-129B-6ED9-6605-CCB7FE1BD0DB}"/>
              </a:ext>
            </a:extLst>
          </p:cNvPr>
          <p:cNvSpPr/>
          <p:nvPr/>
        </p:nvSpPr>
        <p:spPr>
          <a:xfrm>
            <a:off x="177782" y="5067966"/>
            <a:ext cx="11836435" cy="39565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Stochastic quantities: LSPP parameters, roughness surface, depression storage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D29FD16-B577-482E-83A5-F8596876A895}"/>
              </a:ext>
            </a:extLst>
          </p:cNvPr>
          <p:cNvSpPr/>
          <p:nvPr/>
        </p:nvSpPr>
        <p:spPr>
          <a:xfrm>
            <a:off x="177781" y="5582317"/>
            <a:ext cx="11836435" cy="39565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Operational quantities: CN, conduit roughness, conduit diameter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5AB4068-8806-190E-7FF5-8F5D07CF08C8}"/>
              </a:ext>
            </a:extLst>
          </p:cNvPr>
          <p:cNvSpPr/>
          <p:nvPr/>
        </p:nvSpPr>
        <p:spPr>
          <a:xfrm>
            <a:off x="177781" y="6194844"/>
            <a:ext cx="11836435" cy="39565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Identify areas that can be interesting for the study. Does it worth to have a dummy case?</a:t>
            </a:r>
          </a:p>
        </p:txBody>
      </p:sp>
    </p:spTree>
    <p:extLst>
      <p:ext uri="{BB962C8B-B14F-4D97-AF65-F5344CB8AC3E}">
        <p14:creationId xmlns:p14="http://schemas.microsoft.com/office/powerpoint/2010/main" val="217301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7D05095-B64B-CF86-7D0D-6DED3A6FE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16240" cy="68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7220291A-0EAA-466F-C87D-6A2512FD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046" y="190658"/>
            <a:ext cx="4665407" cy="647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29F1CAF-AB6C-38FF-E43F-FA6666446792}"/>
              </a:ext>
            </a:extLst>
          </p:cNvPr>
          <p:cNvSpPr/>
          <p:nvPr/>
        </p:nvSpPr>
        <p:spPr>
          <a:xfrm>
            <a:off x="3783540" y="1111738"/>
            <a:ext cx="781397" cy="76477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B0231D-1ADF-E104-BBC1-1843FE9898EF}"/>
              </a:ext>
            </a:extLst>
          </p:cNvPr>
          <p:cNvSpPr/>
          <p:nvPr/>
        </p:nvSpPr>
        <p:spPr>
          <a:xfrm>
            <a:off x="3002143" y="2397199"/>
            <a:ext cx="781397" cy="76477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7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1046</Words>
  <Application>Microsoft Office PowerPoint</Application>
  <PresentationFormat>Widescreen</PresentationFormat>
  <Paragraphs>157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AFTER 06-09-2023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Leonardo Sandoval Pabon</dc:creator>
  <cp:lastModifiedBy>Rafael Leonardo Sandoval Pabon</cp:lastModifiedBy>
  <cp:revision>14</cp:revision>
  <dcterms:created xsi:type="dcterms:W3CDTF">2023-08-30T15:04:04Z</dcterms:created>
  <dcterms:modified xsi:type="dcterms:W3CDTF">2023-09-20T12:35:17Z</dcterms:modified>
</cp:coreProperties>
</file>